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77" r:id="rId9"/>
    <p:sldId id="278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71" r:id="rId18"/>
    <p:sldId id="280" r:id="rId19"/>
    <p:sldId id="281" r:id="rId20"/>
    <p:sldId id="272" r:id="rId21"/>
    <p:sldId id="282" r:id="rId22"/>
    <p:sldId id="273" r:id="rId23"/>
    <p:sldId id="274" r:id="rId24"/>
    <p:sldId id="275" r:id="rId25"/>
    <p:sldId id="276" r:id="rId26"/>
  </p:sldIdLst>
  <p:sldSz cx="19010313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0" d="100"/>
          <a:sy n="30" d="100"/>
        </p:scale>
        <p:origin x="24" y="750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5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10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22" y="2459488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45" y="2459488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63646" y="9533845"/>
            <a:ext cx="15946298" cy="56515"/>
          </a:xfrm>
          <a:custGeom>
            <a:avLst/>
            <a:gdLst/>
            <a:ahLst/>
            <a:cxnLst/>
            <a:rect l="l" t="t" r="r" b="b"/>
            <a:pathLst>
              <a:path w="6338570" h="56515">
                <a:moveTo>
                  <a:pt x="6338062" y="47256"/>
                </a:moveTo>
                <a:lnTo>
                  <a:pt x="0" y="47256"/>
                </a:lnTo>
                <a:lnTo>
                  <a:pt x="0" y="56388"/>
                </a:lnTo>
                <a:lnTo>
                  <a:pt x="6338062" y="56388"/>
                </a:lnTo>
                <a:lnTo>
                  <a:pt x="6338062" y="47256"/>
                </a:lnTo>
                <a:close/>
              </a:path>
              <a:path w="6338570" h="56515">
                <a:moveTo>
                  <a:pt x="6338062" y="0"/>
                </a:moveTo>
                <a:lnTo>
                  <a:pt x="0" y="0"/>
                </a:lnTo>
                <a:lnTo>
                  <a:pt x="0" y="38100"/>
                </a:lnTo>
                <a:lnTo>
                  <a:pt x="6338062" y="38100"/>
                </a:lnTo>
                <a:lnTo>
                  <a:pt x="6338062" y="0"/>
                </a:lnTo>
                <a:close/>
              </a:path>
            </a:pathLst>
          </a:custGeom>
          <a:solidFill>
            <a:srgbClr val="6123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22" y="42774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22" y="2459488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77705" y="9616775"/>
            <a:ext cx="10216046" cy="28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Tema</a:t>
            </a:r>
            <a:r>
              <a:rPr lang="es-ES" spc="-25"/>
              <a:t> </a:t>
            </a:r>
            <a:r>
              <a:rPr lang="es-ES"/>
              <a:t>1:</a:t>
            </a:r>
            <a:r>
              <a:rPr lang="es-ES" spc="-20"/>
              <a:t> </a:t>
            </a:r>
            <a:r>
              <a:rPr lang="es-ES"/>
              <a:t>ESTABILIDAD</a:t>
            </a:r>
            <a:r>
              <a:rPr lang="es-ES" spc="-25"/>
              <a:t> </a:t>
            </a:r>
            <a:r>
              <a:rPr lang="es-ES"/>
              <a:t>EN</a:t>
            </a:r>
            <a:r>
              <a:rPr lang="es-ES" spc="-20"/>
              <a:t> </a:t>
            </a:r>
            <a:r>
              <a:rPr lang="es-ES"/>
              <a:t>SISTEMAS</a:t>
            </a:r>
            <a:r>
              <a:rPr lang="es-ES" spc="-25"/>
              <a:t> </a:t>
            </a:r>
            <a:r>
              <a:rPr lang="es-ES"/>
              <a:t>DE</a:t>
            </a:r>
            <a:r>
              <a:rPr lang="es-ES" spc="-30"/>
              <a:t> </a:t>
            </a:r>
            <a:r>
              <a:rPr lang="es-ES" spc="-10"/>
              <a:t>POTENCIA</a:t>
            </a:r>
          </a:p>
          <a:p>
            <a:pPr marL="12701" marR="5080">
              <a:lnSpc>
                <a:spcPts val="1220"/>
              </a:lnSpc>
              <a:spcBef>
                <a:spcPts val="35"/>
              </a:spcBef>
            </a:pPr>
            <a:r>
              <a:rPr lang="es-ES" b="0"/>
              <a:t>Módulo</a:t>
            </a:r>
            <a:r>
              <a:rPr lang="es-ES" b="0" spc="-20"/>
              <a:t> </a:t>
            </a:r>
            <a:r>
              <a:rPr lang="es-ES" b="0"/>
              <a:t>III.</a:t>
            </a:r>
            <a:r>
              <a:rPr lang="es-ES" b="0" spc="-5"/>
              <a:t> </a:t>
            </a:r>
            <a:r>
              <a:rPr lang="es-ES" b="0"/>
              <a:t>Curso</a:t>
            </a:r>
            <a:r>
              <a:rPr lang="es-ES" b="0" spc="-15"/>
              <a:t> </a:t>
            </a:r>
            <a:r>
              <a:rPr lang="es-ES" b="0"/>
              <a:t>Posgrado:</a:t>
            </a:r>
            <a:r>
              <a:rPr lang="es-ES" b="0" spc="-20"/>
              <a:t> </a:t>
            </a:r>
            <a:r>
              <a:rPr lang="es-ES" b="0"/>
              <a:t>Análisis</a:t>
            </a:r>
            <a:r>
              <a:rPr lang="es-ES" b="0" spc="-25"/>
              <a:t> </a:t>
            </a:r>
            <a:r>
              <a:rPr lang="es-ES" b="0"/>
              <a:t>de</a:t>
            </a:r>
            <a:r>
              <a:rPr lang="es-ES" b="0" spc="-10"/>
              <a:t> Funcionamiento</a:t>
            </a:r>
            <a:r>
              <a:rPr lang="es-ES" b="0" spc="-15"/>
              <a:t> </a:t>
            </a:r>
            <a:r>
              <a:rPr lang="es-ES" b="0"/>
              <a:t>de</a:t>
            </a:r>
            <a:r>
              <a:rPr lang="es-ES" b="0" spc="-10"/>
              <a:t> </a:t>
            </a:r>
            <a:r>
              <a:rPr lang="es-ES" b="0"/>
              <a:t>Sistemas</a:t>
            </a:r>
            <a:r>
              <a:rPr lang="es-ES" b="0" spc="-20"/>
              <a:t> </a:t>
            </a:r>
            <a:r>
              <a:rPr lang="es-ES" b="0" spc="-10"/>
              <a:t>Eléctricos </a:t>
            </a:r>
            <a:r>
              <a:rPr lang="es-ES" b="0"/>
              <a:t>Autor:</a:t>
            </a:r>
            <a:r>
              <a:rPr lang="es-ES" b="0" spc="-25"/>
              <a:t> </a:t>
            </a:r>
            <a:r>
              <a:rPr lang="es-ES" b="0"/>
              <a:t>Ing.</a:t>
            </a:r>
            <a:r>
              <a:rPr lang="es-ES" b="0" spc="-25"/>
              <a:t> </a:t>
            </a:r>
            <a:r>
              <a:rPr lang="es-ES" b="0"/>
              <a:t>María</a:t>
            </a:r>
            <a:r>
              <a:rPr lang="es-ES" b="0" spc="-20"/>
              <a:t> </a:t>
            </a:r>
            <a:r>
              <a:rPr lang="es-ES" b="0"/>
              <a:t>del</a:t>
            </a:r>
            <a:r>
              <a:rPr lang="es-ES" b="0" spc="-25"/>
              <a:t> </a:t>
            </a:r>
            <a:r>
              <a:rPr lang="es-ES" b="0"/>
              <a:t>Carmen</a:t>
            </a:r>
            <a:r>
              <a:rPr lang="es-ES" b="0" spc="-20"/>
              <a:t> </a:t>
            </a:r>
            <a:r>
              <a:rPr lang="es-ES" b="0" spc="-10"/>
              <a:t>Giménez</a:t>
            </a:r>
            <a:endParaRPr lang="es-ES" b="0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22" y="9944868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640181" y="9770694"/>
            <a:ext cx="1418582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1">
              <a:lnSpc>
                <a:spcPts val="1045"/>
              </a:lnSpc>
            </a:pPr>
            <a:r>
              <a:rPr lang="es-ES"/>
              <a:t>Página</a:t>
            </a:r>
            <a:r>
              <a:rPr lang="es-ES" spc="-15"/>
              <a:t> </a:t>
            </a:r>
            <a:fld id="{81D60167-4931-47E6-BA6A-407CBD079E47}" type="slidenum">
              <a:rPr spc="-25" smtClean="0"/>
              <a:pPr marL="12701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28">
        <a:defRPr>
          <a:latin typeface="+mn-lt"/>
          <a:ea typeface="+mn-ea"/>
          <a:cs typeface="+mn-cs"/>
        </a:defRPr>
      </a:lvl2pPr>
      <a:lvl3pPr marL="914456">
        <a:defRPr>
          <a:latin typeface="+mn-lt"/>
          <a:ea typeface="+mn-ea"/>
          <a:cs typeface="+mn-cs"/>
        </a:defRPr>
      </a:lvl3pPr>
      <a:lvl4pPr marL="1371684">
        <a:defRPr>
          <a:latin typeface="+mn-lt"/>
          <a:ea typeface="+mn-ea"/>
          <a:cs typeface="+mn-cs"/>
        </a:defRPr>
      </a:lvl4pPr>
      <a:lvl5pPr marL="1828912">
        <a:defRPr>
          <a:latin typeface="+mn-lt"/>
          <a:ea typeface="+mn-ea"/>
          <a:cs typeface="+mn-cs"/>
        </a:defRPr>
      </a:lvl5pPr>
      <a:lvl6pPr marL="2286140">
        <a:defRPr>
          <a:latin typeface="+mn-lt"/>
          <a:ea typeface="+mn-ea"/>
          <a:cs typeface="+mn-cs"/>
        </a:defRPr>
      </a:lvl6pPr>
      <a:lvl7pPr marL="2743368">
        <a:defRPr>
          <a:latin typeface="+mn-lt"/>
          <a:ea typeface="+mn-ea"/>
          <a:cs typeface="+mn-cs"/>
        </a:defRPr>
      </a:lvl7pPr>
      <a:lvl8pPr marL="3200594">
        <a:defRPr>
          <a:latin typeface="+mn-lt"/>
          <a:ea typeface="+mn-ea"/>
          <a:cs typeface="+mn-cs"/>
        </a:defRPr>
      </a:lvl8pPr>
      <a:lvl9pPr marL="365782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28">
        <a:defRPr>
          <a:latin typeface="+mn-lt"/>
          <a:ea typeface="+mn-ea"/>
          <a:cs typeface="+mn-cs"/>
        </a:defRPr>
      </a:lvl2pPr>
      <a:lvl3pPr marL="914456">
        <a:defRPr>
          <a:latin typeface="+mn-lt"/>
          <a:ea typeface="+mn-ea"/>
          <a:cs typeface="+mn-cs"/>
        </a:defRPr>
      </a:lvl3pPr>
      <a:lvl4pPr marL="1371684">
        <a:defRPr>
          <a:latin typeface="+mn-lt"/>
          <a:ea typeface="+mn-ea"/>
          <a:cs typeface="+mn-cs"/>
        </a:defRPr>
      </a:lvl4pPr>
      <a:lvl5pPr marL="1828912">
        <a:defRPr>
          <a:latin typeface="+mn-lt"/>
          <a:ea typeface="+mn-ea"/>
          <a:cs typeface="+mn-cs"/>
        </a:defRPr>
      </a:lvl5pPr>
      <a:lvl6pPr marL="2286140">
        <a:defRPr>
          <a:latin typeface="+mn-lt"/>
          <a:ea typeface="+mn-ea"/>
          <a:cs typeface="+mn-cs"/>
        </a:defRPr>
      </a:lvl6pPr>
      <a:lvl7pPr marL="2743368">
        <a:defRPr>
          <a:latin typeface="+mn-lt"/>
          <a:ea typeface="+mn-ea"/>
          <a:cs typeface="+mn-cs"/>
        </a:defRPr>
      </a:lvl7pPr>
      <a:lvl8pPr marL="3200594">
        <a:defRPr>
          <a:latin typeface="+mn-lt"/>
          <a:ea typeface="+mn-ea"/>
          <a:cs typeface="+mn-cs"/>
        </a:defRPr>
      </a:lvl8pPr>
      <a:lvl9pPr marL="365782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61156" y="546100"/>
            <a:ext cx="18364200" cy="9579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ctr">
              <a:spcBef>
                <a:spcPts val="100"/>
              </a:spcBef>
            </a:pPr>
            <a:r>
              <a:rPr sz="3600" b="1" u="sng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600" b="1" u="sng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u="sng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600" b="1" u="sng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u="sng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3600" b="1" u="sng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u="sng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600" b="1" u="sng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u="sng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lang="es-ES" sz="3600" b="1" u="sng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7051" indent="-514350" algn="just">
              <a:spcBef>
                <a:spcPts val="100"/>
              </a:spcBef>
              <a:buFont typeface="+mj-lt"/>
              <a:buAutoNum type="arabicPeriod"/>
            </a:pP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1345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</a:t>
            </a:r>
            <a:r>
              <a:rPr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básicos</a:t>
            </a:r>
            <a:r>
              <a:rPr sz="2800" b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definiciones.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020" lvl="2" indent="-457200" algn="just">
              <a:spcBef>
                <a:spcPts val="515"/>
              </a:spcBef>
              <a:buSzPct val="91666"/>
              <a:buFont typeface="Arial" panose="020B0604020202020204" pitchFamily="34" charset="0"/>
              <a:buChar char="•"/>
              <a:tabLst>
                <a:tab pos="842062" algn="l"/>
              </a:tabLst>
            </a:pP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z="2800" b="1" i="1" spc="1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</a:t>
            </a:r>
            <a:r>
              <a:rPr sz="2800" b="1" i="1" spc="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dinámicos</a:t>
            </a:r>
            <a:r>
              <a:rPr sz="2800" b="1" i="1" spc="20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i="1" spc="20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020" lvl="2" indent="-457200" algn="just">
              <a:spcBef>
                <a:spcPts val="540"/>
              </a:spcBef>
              <a:buSzPct val="91666"/>
              <a:buFont typeface="Arial" panose="020B0604020202020204" pitchFamily="34" charset="0"/>
              <a:buChar char="•"/>
              <a:tabLst>
                <a:tab pos="842062" algn="l"/>
              </a:tabLst>
            </a:pP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sz="2800" b="1" i="1" spc="1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i="1" spc="1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550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540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540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sz="2800" b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b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</a:t>
            </a:r>
            <a:r>
              <a:rPr sz="2800" b="1" spc="-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540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Ordenamiento</a:t>
            </a:r>
            <a:r>
              <a:rPr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</a:t>
            </a:r>
            <a:r>
              <a:rPr sz="2800" b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9" lvl="1" indent="-514350" algn="just">
              <a:spcBef>
                <a:spcPts val="540"/>
              </a:spcBef>
              <a:buFont typeface="+mj-lt"/>
              <a:buAutoNum type="arabicPeriod"/>
              <a:tabLst>
                <a:tab pos="382294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b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Típicos</a:t>
            </a:r>
            <a:r>
              <a:rPr sz="2800" b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020" lvl="6" indent="-457200" algn="just">
              <a:spcBef>
                <a:spcPts val="530"/>
              </a:spcBef>
              <a:buSzPct val="91666"/>
              <a:buFont typeface="Arial" panose="020B0604020202020204" pitchFamily="34" charset="0"/>
              <a:buChar char="•"/>
              <a:tabLst>
                <a:tab pos="842062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4495" lvl="3" indent="-457200" algn="just">
              <a:spcBef>
                <a:spcPts val="540"/>
              </a:spcBef>
              <a:buFont typeface="Wingdings" panose="05000000000000000000" pitchFamily="2" charset="2"/>
              <a:buChar char="Ø"/>
              <a:tabLst>
                <a:tab pos="1299925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b="1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2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00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nsmisión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020" lvl="2" indent="-457200" algn="just">
              <a:spcBef>
                <a:spcPts val="540"/>
              </a:spcBef>
              <a:buSzPct val="91666"/>
              <a:buFont typeface="Arial" panose="020B0604020202020204" pitchFamily="34" charset="0"/>
              <a:buChar char="•"/>
              <a:tabLst>
                <a:tab pos="842062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b="1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020" lvl="2" indent="-457200" algn="just">
              <a:spcBef>
                <a:spcPts val="540"/>
              </a:spcBef>
              <a:buSzPct val="91666"/>
              <a:buFont typeface="Arial" panose="020B0604020202020204" pitchFamily="34" charset="0"/>
              <a:buChar char="•"/>
              <a:tabLst>
                <a:tab pos="842062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b="1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4495" lvl="3" indent="-457200" algn="just">
              <a:spcBef>
                <a:spcPts val="555"/>
              </a:spcBef>
              <a:buFont typeface="Wingdings" panose="05000000000000000000" pitchFamily="2" charset="2"/>
              <a:buChar char="Ø"/>
              <a:tabLst>
                <a:tab pos="1412961" algn="l"/>
              </a:tabLst>
            </a:pP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1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1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</a:t>
            </a:r>
            <a:r>
              <a:rPr sz="2800" b="1" i="1" spc="11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2800" b="1" i="1" spc="1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(primer</a:t>
            </a:r>
            <a:r>
              <a:rPr sz="2800" b="1" i="1" spc="-1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4495" marR="5080" lvl="3" indent="-457200" algn="just">
              <a:spcBef>
                <a:spcPts val="635"/>
              </a:spcBef>
              <a:buFont typeface="Wingdings" panose="05000000000000000000" pitchFamily="2" charset="2"/>
              <a:buChar char="Ø"/>
              <a:tabLst>
                <a:tab pos="1411691" algn="l"/>
                <a:tab pos="1412961" algn="l"/>
              </a:tabLst>
            </a:pPr>
            <a:r>
              <a:rPr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Mediano</a:t>
            </a:r>
            <a:r>
              <a:rPr sz="2800" b="1" i="1" spc="1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(desde</a:t>
            </a:r>
            <a:r>
              <a:rPr sz="2800" b="1" i="1" spc="14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b="1" i="1" spc="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r>
              <a:rPr sz="2800" b="1" i="1" spc="9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4495" marR="214008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1411691" algn="l"/>
                <a:tab pos="1412961" algn="l"/>
              </a:tabLst>
            </a:pPr>
            <a:r>
              <a:rPr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7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sz="2800" b="1" i="1" spc="1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2800" b="1" i="1" spc="1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(hasta</a:t>
            </a:r>
            <a:r>
              <a:rPr sz="2800" b="1" i="1" spc="17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sz="2800" b="1" i="1" spc="1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minutos</a:t>
            </a:r>
            <a:r>
              <a:rPr sz="2800" b="1" i="1" spc="18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b="1" i="1" spc="1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ocurrida</a:t>
            </a:r>
            <a:r>
              <a:rPr sz="2800" b="1" i="1" spc="1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falla)</a:t>
            </a:r>
            <a:endParaRPr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8" lvl="1" indent="-514350" algn="just">
              <a:spcBef>
                <a:spcPts val="505"/>
              </a:spcBef>
              <a:buFont typeface="+mj-lt"/>
              <a:buAutoNum type="arabicPeriod"/>
              <a:tabLst>
                <a:tab pos="565819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Angulo</a:t>
            </a:r>
            <a:r>
              <a:rPr sz="28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Rotor:</a:t>
            </a:r>
            <a:r>
              <a:rPr sz="2800" b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5328" lvl="1" indent="-514350" algn="just">
              <a:spcBef>
                <a:spcPts val="540"/>
              </a:spcBef>
              <a:buFont typeface="+mj-lt"/>
              <a:buAutoNum type="arabicPeriod"/>
              <a:tabLst>
                <a:tab pos="565819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Sincronizante</a:t>
            </a:r>
            <a:r>
              <a:rPr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</a:t>
            </a:fld>
            <a:endParaRPr spc="-25" dirty="0"/>
          </a:p>
        </p:txBody>
      </p:sp>
      <p:sp>
        <p:nvSpPr>
          <p:cNvPr id="23" name="Rectángulo 22"/>
          <p:cNvSpPr/>
          <p:nvPr/>
        </p:nvSpPr>
        <p:spPr>
          <a:xfrm>
            <a:off x="208756" y="469900"/>
            <a:ext cx="75963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Conceptos</a:t>
            </a:r>
            <a:r>
              <a:rPr lang="es-ES" sz="3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básicos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36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definiciones</a:t>
            </a:r>
            <a:endParaRPr lang="es-ES" sz="3600" dirty="0"/>
          </a:p>
        </p:txBody>
      </p:sp>
      <p:sp>
        <p:nvSpPr>
          <p:cNvPr id="24" name="Rectángulo 23"/>
          <p:cNvSpPr/>
          <p:nvPr/>
        </p:nvSpPr>
        <p:spPr>
          <a:xfrm>
            <a:off x="208756" y="1116231"/>
            <a:ext cx="183642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 fenómenos dinámicos presentes en sistemas de potencia </a:t>
            </a:r>
          </a:p>
          <a:p>
            <a:pPr marL="1171575" lvl="2" indent="-457200" algn="just">
              <a:buFont typeface="Wingdings" panose="05000000000000000000" pitchFamily="2" charset="2"/>
              <a:buChar char="q"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 Ondulatorios</a:t>
            </a:r>
          </a:p>
          <a:p>
            <a:pPr marL="1171575" lvl="2" indent="-457200" algn="just">
              <a:buFont typeface="Wingdings" panose="05000000000000000000" pitchFamily="2" charset="2"/>
              <a:buChar char="q"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 Electromagnéticos </a:t>
            </a:r>
          </a:p>
          <a:p>
            <a:pPr marL="1171575" lvl="2" indent="-457200" algn="just">
              <a:buFont typeface="Wingdings" panose="05000000000000000000" pitchFamily="2" charset="2"/>
              <a:buChar char="q"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 Electromecánicos </a:t>
            </a:r>
          </a:p>
          <a:p>
            <a:pPr marL="1171575" lvl="2" indent="-457200" algn="just">
              <a:buFont typeface="Wingdings" panose="05000000000000000000" pitchFamily="2" charset="2"/>
              <a:buChar char="q"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 Termodinámicos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problema de Estabilidad en los sistemas de Potencia</a:t>
            </a: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 sistemas  de  suministro  de  energía  eléctrica  deben  satisfacer la  demanda  de  los consumidores en todo instante en forma confiable y respetando las restricciones relativas a la constancia de tensión y frecuencia.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Requisito	</a:t>
            </a:r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 la operación de los generadores en paralelo  con una capacidad de 				generación suficiente.</a:t>
            </a:r>
          </a:p>
          <a:p>
            <a:pPr algn="just"/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Mantener la integridad del sistema, es decir, mantener las vinculaciones entre las 			centrales de generación y los centros de consumo.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</a:t>
            </a:r>
          </a:p>
          <a:p>
            <a:pPr algn="just"/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 			Con /Sin variaciones importantes en el balance de potencia</a:t>
            </a:r>
          </a:p>
          <a:p>
            <a:pPr algn="just"/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Maniobras</a:t>
            </a: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dice que un sistema es estable, si los procesos oscilatorios que se originan como consecuencia de las perturbaciones, son amortiguados y conducen a un nuevo estado de operación  estacionario  donde todas  las  variables  de  interés  permanecen  dentro de  los límites especificados.</a:t>
            </a: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condición de estabilidad de un sistema está siempre relacionada con:</a:t>
            </a:r>
          </a:p>
          <a:p>
            <a:pPr marL="1077913" lvl="2" indent="-457200" algn="just">
              <a:buFont typeface="Wingdings" panose="05000000000000000000" pitchFamily="2" charset="2"/>
              <a:buChar char="Ø"/>
            </a:pPr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topología (red mallada o radial) (carga y generación cercanas o alejadas).. </a:t>
            </a:r>
          </a:p>
          <a:p>
            <a:pPr marL="1077913" lvl="2" indent="-457200" algn="just">
              <a:buFont typeface="Wingdings" panose="05000000000000000000" pitchFamily="2" charset="2"/>
              <a:buChar char="Ø"/>
            </a:pPr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estado de funcionamiento previo a la perturbación</a:t>
            </a:r>
          </a:p>
          <a:p>
            <a:pPr marL="1077913" lvl="2" indent="-457200" algn="just">
              <a:buFont typeface="Wingdings" panose="05000000000000000000" pitchFamily="2" charset="2"/>
              <a:buChar char="Ø"/>
            </a:pPr>
            <a:r>
              <a:rPr lang="es-E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perturbación propiamente dicha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3</a:t>
            </a:fld>
            <a:endParaRPr spc="-25" dirty="0"/>
          </a:p>
        </p:txBody>
      </p:sp>
      <p:sp>
        <p:nvSpPr>
          <p:cNvPr id="12" name="Rectángulo 11"/>
          <p:cNvSpPr/>
          <p:nvPr/>
        </p:nvSpPr>
        <p:spPr>
          <a:xfrm>
            <a:off x="-248444" y="393700"/>
            <a:ext cx="9075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052">
              <a:spcBef>
                <a:spcPts val="50"/>
              </a:spcBef>
            </a:pP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Evolución</a:t>
            </a:r>
            <a:r>
              <a:rPr lang="es-ES" sz="3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los</a:t>
            </a:r>
            <a:r>
              <a:rPr lang="es-ES" sz="3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Sistemas</a:t>
            </a:r>
            <a:r>
              <a:rPr lang="es-ES" sz="36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 Potencia</a:t>
            </a:r>
            <a:endParaRPr lang="es-ES" sz="3600" b="1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08756" y="1017562"/>
            <a:ext cx="18462953" cy="9010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1" marR="6985" algn="just">
              <a:spcBef>
                <a:spcPts val="195"/>
              </a:spcBef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2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tamaño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estructura.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ellos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mismas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lang="es-ES" sz="2800" spc="2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básicas</a:t>
            </a:r>
            <a:r>
              <a:rPr lang="es-ES" sz="2800" spc="2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comunes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similares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cuanto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sus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comportamientos</a:t>
            </a:r>
            <a:r>
              <a:rPr lang="es-ES"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operados.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4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4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spc="4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estaciones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generadoras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denominadas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GS</a:t>
            </a:r>
            <a:r>
              <a:rPr lang="es-ES" sz="2800" b="1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4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consumidores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compleja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individuales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transmisión,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switching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devices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2701" marR="5080" algn="just"/>
            <a:r>
              <a:rPr lang="es-ES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estructura: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40"/>
              </a:spcBef>
            </a:pP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673" marR="11431" indent="-220359" algn="just">
              <a:buFont typeface="Symbol"/>
              <a:buChar char=""/>
              <a:tabLst>
                <a:tab pos="469928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b="1" i="1" spc="2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compuestos</a:t>
            </a:r>
            <a:r>
              <a:rPr lang="es-ES" sz="2800" b="1" i="1" spc="2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2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b="1" i="1" spc="2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2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</a:t>
            </a:r>
            <a:r>
              <a:rPr lang="es-ES" sz="2800" b="1" i="1" spc="2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	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  <a:endParaRPr lang="es-E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2308" indent="-220993" algn="just">
              <a:spcBef>
                <a:spcPts val="1375"/>
              </a:spcBef>
              <a:buFont typeface="Symbol"/>
              <a:buChar char=""/>
              <a:tabLst>
                <a:tab pos="462308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generación</a:t>
            </a:r>
            <a:r>
              <a:rPr lang="es-ES" sz="2800" b="1" i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i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trifásicos.</a:t>
            </a:r>
          </a:p>
          <a:p>
            <a:pPr marL="462308" indent="-220993" algn="just">
              <a:spcBef>
                <a:spcPts val="1375"/>
              </a:spcBef>
              <a:buFont typeface="Symbol"/>
              <a:buChar char=""/>
              <a:tabLst>
                <a:tab pos="462308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lang="es-ES"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industriales</a:t>
            </a:r>
            <a:r>
              <a:rPr lang="es-ES"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invariablemente</a:t>
            </a:r>
            <a:r>
              <a:rPr lang="es-ES"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trifásicas.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residenciales 	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monofásicas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3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comerciales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distribuidas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efectivamente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3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	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obtener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equilibrado. </a:t>
            </a:r>
          </a:p>
          <a:p>
            <a:pPr marL="462308" indent="-220993" algn="just">
              <a:spcBef>
                <a:spcPts val="1375"/>
              </a:spcBef>
              <a:buFont typeface="Symbol"/>
              <a:buChar char=""/>
              <a:tabLst>
                <a:tab pos="462308" algn="l"/>
              </a:tabLst>
            </a:pP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generación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sincrónicas.</a:t>
            </a:r>
          </a:p>
          <a:p>
            <a:pPr marL="462308" indent="-220993" algn="just">
              <a:spcBef>
                <a:spcPts val="1375"/>
              </a:spcBef>
              <a:buFont typeface="Symbol"/>
              <a:buChar char=""/>
              <a:tabLst>
                <a:tab pos="462308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Transmiten</a:t>
            </a:r>
            <a:r>
              <a:rPr lang="es-ES" sz="2800" b="1" i="1" spc="1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1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generada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1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lang="es-ES" sz="2800" b="1" i="1" spc="1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distancias,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b="1" i="1" spc="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lang="es-ES" sz="2800" b="1" i="1" spc="1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 	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contar</a:t>
            </a:r>
            <a:r>
              <a:rPr lang="es-ES"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compuesto</a:t>
            </a:r>
            <a:r>
              <a:rPr lang="es-ES"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varios</a:t>
            </a:r>
            <a:r>
              <a:rPr lang="es-ES" sz="2800" b="1" i="1" spc="1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subsistemas</a:t>
            </a:r>
            <a:r>
              <a:rPr lang="es-ES" sz="2800" b="1" i="1" spc="1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	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lang="es-ES" sz="28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niveles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tensión.</a:t>
            </a:r>
          </a:p>
          <a:p>
            <a:pPr marL="461673" marR="5715" indent="-220359" algn="just">
              <a:buFont typeface="Symbol"/>
              <a:buChar char=""/>
              <a:tabLst>
                <a:tab pos="469928" algn="l"/>
              </a:tabLst>
            </a:pP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14" marR="5715" algn="just">
              <a:tabLst>
                <a:tab pos="469928" algn="l"/>
              </a:tabLst>
            </a:pPr>
            <a:r>
              <a:rPr lang="es-ES" sz="2800" dirty="0">
                <a:latin typeface="Microsoft Sans Serif"/>
                <a:cs typeface="Microsoft Sans Serif"/>
              </a:rPr>
              <a:t>En</a:t>
            </a:r>
            <a:r>
              <a:rPr lang="es-ES" sz="2800" spc="-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la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Figura</a:t>
            </a:r>
            <a:r>
              <a:rPr lang="es-ES" sz="2800" b="1" i="1" spc="-20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1.1</a:t>
            </a:r>
            <a:r>
              <a:rPr lang="es-ES" sz="2800" b="1" i="1" spc="-15" dirty="0">
                <a:latin typeface="Arial"/>
                <a:cs typeface="Arial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se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ilustran</a:t>
            </a:r>
            <a:r>
              <a:rPr lang="es-ES" sz="2800" spc="-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los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elementos</a:t>
            </a:r>
            <a:r>
              <a:rPr lang="es-ES" sz="2800" spc="-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básicos</a:t>
            </a:r>
            <a:r>
              <a:rPr lang="es-ES" sz="2800" spc="-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un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moderno</a:t>
            </a:r>
            <a:r>
              <a:rPr lang="es-ES" sz="2800" spc="-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sistema</a:t>
            </a:r>
            <a:r>
              <a:rPr lang="es-ES" sz="2800" spc="-2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potencia.</a:t>
            </a: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 rotWithShape="1">
          <a:blip r:embed="rId2" cstate="print"/>
          <a:srcRect l="941" r="14080" b="2403"/>
          <a:stretch/>
        </p:blipFill>
        <p:spPr>
          <a:xfrm>
            <a:off x="10419556" y="317500"/>
            <a:ext cx="8000999" cy="9144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50302" y="9677078"/>
            <a:ext cx="102112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Arial"/>
                <a:cs typeface="Arial"/>
              </a:rPr>
              <a:t>Figura</a:t>
            </a:r>
            <a:r>
              <a:rPr sz="2800" b="1" i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1:</a:t>
            </a:r>
            <a:r>
              <a:rPr sz="28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Estructura</a:t>
            </a:r>
            <a:r>
              <a:rPr sz="2800" b="1" i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8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los</a:t>
            </a:r>
            <a:r>
              <a:rPr sz="28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sistemas</a:t>
            </a:r>
            <a:r>
              <a:rPr sz="28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800" b="1" i="1" spc="-10" dirty="0">
                <a:solidFill>
                  <a:schemeClr val="tx1"/>
                </a:solidFill>
                <a:latin typeface="Arial"/>
                <a:cs typeface="Arial"/>
              </a:rPr>
              <a:t> Potencia</a:t>
            </a:r>
            <a:endParaRPr sz="2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4</a:t>
            </a:fld>
            <a:endParaRPr spc="-25" dirty="0"/>
          </a:p>
        </p:txBody>
      </p:sp>
      <p:sp>
        <p:nvSpPr>
          <p:cNvPr id="9" name="Rectángulo 8"/>
          <p:cNvSpPr/>
          <p:nvPr/>
        </p:nvSpPr>
        <p:spPr>
          <a:xfrm>
            <a:off x="284956" y="317500"/>
            <a:ext cx="9502775" cy="33532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1" algn="just">
              <a:spcBef>
                <a:spcPts val="100"/>
              </a:spcBef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redes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clasificadas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subsistemas: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1340"/>
              </a:spcBef>
              <a:buFont typeface="+mj-lt"/>
              <a:buAutoNum type="arabicPeriod"/>
            </a:pPr>
            <a:endParaRPr lang="es-E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6148" indent="-514350" algn="just">
              <a:buFont typeface="+mj-lt"/>
              <a:buAutoNum type="arabicPeriod"/>
              <a:tabLst>
                <a:tab pos="1363427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endParaRPr lang="es-E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6148" indent="-514350" algn="just">
              <a:spcBef>
                <a:spcPts val="1320"/>
              </a:spcBef>
              <a:buFont typeface="+mj-lt"/>
              <a:buAutoNum type="arabicPeriod"/>
              <a:tabLst>
                <a:tab pos="1363427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Subtransmisión</a:t>
            </a:r>
            <a:endParaRPr lang="es-E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6148" indent="-514350" algn="just">
              <a:spcBef>
                <a:spcPts val="1320"/>
              </a:spcBef>
              <a:buFont typeface="+mj-lt"/>
              <a:buAutoNum type="arabicPeriod"/>
              <a:tabLst>
                <a:tab pos="1363427" algn="l"/>
              </a:tabLst>
            </a:pP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Distribución</a:t>
            </a:r>
            <a:endParaRPr lang="es-E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673" marR="5715" indent="-220359" algn="just">
              <a:lnSpc>
                <a:spcPct val="95400"/>
              </a:lnSpc>
              <a:buFont typeface="Symbol"/>
              <a:buChar char=""/>
              <a:tabLst>
                <a:tab pos="469928" algn="l"/>
              </a:tabLst>
            </a:pPr>
            <a:endParaRPr lang="es-ES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68687" y="7644625"/>
            <a:ext cx="7888669" cy="304121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1" marR="5080" algn="just">
              <a:spcBef>
                <a:spcPts val="19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deseable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maniobrar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</a:t>
            </a:r>
            <a:r>
              <a:rPr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sacado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y,</a:t>
            </a:r>
            <a:r>
              <a:rPr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muchas</a:t>
            </a:r>
            <a:r>
              <a:rPr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ocasiones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llevado</a:t>
            </a:r>
            <a:r>
              <a:rPr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riesgoso.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4801" y="2639911"/>
            <a:ext cx="460511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Arial"/>
                <a:cs typeface="Arial"/>
              </a:rPr>
              <a:t>Figura</a:t>
            </a:r>
            <a:r>
              <a:rPr sz="28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2:</a:t>
            </a:r>
            <a:r>
              <a:rPr sz="28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Estructura</a:t>
            </a:r>
            <a:r>
              <a:rPr sz="28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800" b="1" i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los</a:t>
            </a:r>
            <a:r>
              <a:rPr sz="28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sistemas</a:t>
            </a:r>
            <a:r>
              <a:rPr sz="28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800" b="1" i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Arial"/>
                <a:cs typeface="Arial"/>
              </a:rPr>
              <a:t>Potencia</a:t>
            </a:r>
            <a:endParaRPr sz="2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5</a:t>
            </a:fld>
            <a:endParaRPr spc="-25" dirty="0"/>
          </a:p>
        </p:txBody>
      </p:sp>
      <p:sp>
        <p:nvSpPr>
          <p:cNvPr id="55" name="Rectángulo 54"/>
          <p:cNvSpPr/>
          <p:nvPr/>
        </p:nvSpPr>
        <p:spPr>
          <a:xfrm>
            <a:off x="168687" y="1231788"/>
            <a:ext cx="971746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requerimientos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fundamentales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satisfacer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permanente, </a:t>
            </a: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confiable,</a:t>
            </a: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mínimo costo, </a:t>
            </a: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el mínimo impacto ambiental y </a:t>
            </a: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cumpliendo con los requisitos de calidad especificados, es decir a </a:t>
            </a:r>
          </a:p>
          <a:p>
            <a:pPr marL="1171575" lvl="1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nivel de tensión constante y frecuencia nominal.</a:t>
            </a:r>
          </a:p>
        </p:txBody>
      </p:sp>
      <p:sp>
        <p:nvSpPr>
          <p:cNvPr id="56" name="Rectángulo 55"/>
          <p:cNvSpPr/>
          <p:nvPr/>
        </p:nvSpPr>
        <p:spPr>
          <a:xfrm>
            <a:off x="-62224" y="473439"/>
            <a:ext cx="84189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5154">
              <a:spcBef>
                <a:spcPts val="50"/>
              </a:spcBef>
            </a:pP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Regulación</a:t>
            </a:r>
            <a:r>
              <a:rPr lang="es-ES" sz="3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lang="es-ES" sz="3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sistema</a:t>
            </a:r>
            <a:r>
              <a:rPr lang="es-ES" sz="3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3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Potencia</a:t>
            </a:r>
            <a:endParaRPr lang="es-ES" sz="3600" dirty="0">
              <a:latin typeface="Arial"/>
              <a:cs typeface="Arial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-252546" y="6529169"/>
            <a:ext cx="112485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17856">
              <a:spcBef>
                <a:spcPts val="50"/>
              </a:spcBef>
            </a:pP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Estados</a:t>
            </a:r>
            <a:r>
              <a:rPr lang="es-ES" sz="3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3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Operación</a:t>
            </a:r>
            <a:r>
              <a:rPr lang="es-ES" sz="3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lang="es-ES" sz="3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Arial"/>
                <a:cs typeface="Arial"/>
              </a:rPr>
              <a:t>Fenómenos</a:t>
            </a:r>
            <a:r>
              <a:rPr lang="es-ES" sz="3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Arial"/>
                <a:cs typeface="Arial"/>
              </a:rPr>
              <a:t>Transitorios</a:t>
            </a:r>
            <a:endParaRPr lang="es-ES" sz="3600" dirty="0">
              <a:latin typeface="Arial"/>
              <a:cs typeface="Arial"/>
            </a:endParaRPr>
          </a:p>
        </p:txBody>
      </p:sp>
      <p:pic>
        <p:nvPicPr>
          <p:cNvPr id="97" name="Imagen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56" y="74595"/>
            <a:ext cx="8106701" cy="6777739"/>
          </a:xfrm>
          <a:prstGeom prst="rect">
            <a:avLst/>
          </a:prstGeom>
        </p:spPr>
      </p:pic>
      <p:graphicFrame>
        <p:nvGraphicFramePr>
          <p:cNvPr id="98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507637"/>
              </p:ext>
            </p:extLst>
          </p:nvPr>
        </p:nvGraphicFramePr>
        <p:xfrm>
          <a:off x="8377934" y="7175500"/>
          <a:ext cx="10148323" cy="3317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5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2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Estado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Característica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Normal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cumplen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todas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Red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Red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N-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Alerta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cumplen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red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N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cumplen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Red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N-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Emergencia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1143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57935" algn="just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Existen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violaciones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 las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Red 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N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sistema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está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peligro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Extremis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Hay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peligro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 colapso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Deben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aplicarse</a:t>
                      </a:r>
                      <a:r>
                        <a:rPr sz="2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medidas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extremas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(formación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Islas)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Restaurativo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30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Energia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no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suministrada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Sistema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desmembrado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debe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ser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recuperado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6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284956" y="1460500"/>
            <a:ext cx="18135600" cy="58317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1" marR="7620" algn="just">
              <a:spcBef>
                <a:spcPts val="195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Dependiendo</a:t>
            </a:r>
            <a:r>
              <a:rPr sz="2800" b="1" spc="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del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periodo</a:t>
            </a:r>
            <a:r>
              <a:rPr sz="2800" b="1" spc="1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análisis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2800" b="1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las</a:t>
            </a:r>
            <a:r>
              <a:rPr sz="2800" b="1" spc="1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variables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que</a:t>
            </a:r>
            <a:r>
              <a:rPr sz="2800" b="1" spc="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se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analizan,</a:t>
            </a:r>
            <a:r>
              <a:rPr sz="2800" b="1" spc="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se</a:t>
            </a:r>
            <a:r>
              <a:rPr sz="2800" b="1" spc="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pueden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clasificar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en: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Electromagnéticos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y Electromecánicos,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así:</a:t>
            </a:r>
            <a:endParaRPr sz="28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 algn="just">
              <a:spcBef>
                <a:spcPts val="1285"/>
              </a:spcBef>
            </a:pPr>
            <a:endParaRPr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62308" indent="-220993" algn="just">
              <a:buAutoNum type="arabicPlain"/>
              <a:tabLst>
                <a:tab pos="462308" algn="l"/>
              </a:tabLst>
            </a:pPr>
            <a:r>
              <a:rPr sz="2800" b="1" dirty="0">
                <a:solidFill>
                  <a:schemeClr val="tx1"/>
                </a:solidFill>
                <a:latin typeface="Arial"/>
                <a:cs typeface="Arial"/>
              </a:rPr>
              <a:t>Electromagnéticos:</a:t>
            </a:r>
            <a:r>
              <a:rPr sz="28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son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fenómenos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muy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rápidos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y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muy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alta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frecuencia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(MHz).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lvl="1" indent="-228614" algn="just">
              <a:spcBef>
                <a:spcPts val="25"/>
              </a:spcBef>
              <a:buFont typeface="Symbol"/>
              <a:buChar char=""/>
              <a:tabLst>
                <a:tab pos="698542" algn="l"/>
              </a:tabLst>
            </a:pP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Origen</a:t>
            </a:r>
            <a:r>
              <a:rPr sz="2800" b="1" dirty="0">
                <a:solidFill>
                  <a:schemeClr val="tx1"/>
                </a:solidFill>
                <a:latin typeface="Arial"/>
                <a:cs typeface="Arial"/>
              </a:rPr>
              <a:t>:</a:t>
            </a:r>
            <a:r>
              <a:rPr sz="28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descargas</a:t>
            </a:r>
            <a:r>
              <a:rPr sz="2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atmosféricas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lvl="1" indent="-228614" algn="just">
              <a:spcBef>
                <a:spcPts val="20"/>
              </a:spcBef>
              <a:buFont typeface="Symbol"/>
              <a:buChar char=""/>
              <a:tabLst>
                <a:tab pos="698542" algn="l"/>
              </a:tabLst>
            </a:pP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Duración</a:t>
            </a:r>
            <a:r>
              <a:rPr sz="2800" b="1" dirty="0">
                <a:solidFill>
                  <a:schemeClr val="tx1"/>
                </a:solidFill>
                <a:latin typeface="Arial"/>
                <a:cs typeface="Arial"/>
              </a:rPr>
              <a:t>:</a:t>
            </a:r>
            <a:r>
              <a:rPr sz="28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del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orden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del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ms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marR="5080" lvl="1" indent="-228614" algn="just">
              <a:spcBef>
                <a:spcPts val="110"/>
              </a:spcBef>
              <a:buFont typeface="Symbol"/>
              <a:buChar char=""/>
              <a:tabLst>
                <a:tab pos="698542" algn="l"/>
              </a:tabLst>
            </a:pP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NO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involucra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a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máquinas</a:t>
            </a:r>
            <a:r>
              <a:rPr sz="2800" spc="2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sincrónicas,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solo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a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red</a:t>
            </a:r>
            <a:r>
              <a:rPr sz="2800" spc="2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sz="2800" spc="20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transmisión</a:t>
            </a:r>
            <a:r>
              <a:rPr sz="2800" spc="25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y</a:t>
            </a:r>
            <a:r>
              <a:rPr sz="2800" spc="1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por</a:t>
            </a:r>
            <a:r>
              <a:rPr sz="2800" spc="2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lo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tanto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no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se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modifican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los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enlaces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flujo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lvl="1" algn="just">
              <a:spcBef>
                <a:spcPts val="45"/>
              </a:spcBef>
              <a:buFont typeface="Symbol"/>
              <a:buChar char=""/>
            </a:pP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462308" marR="9525" indent="-220993" algn="just">
              <a:buAutoNum type="arabicPlain"/>
              <a:tabLst>
                <a:tab pos="469928" algn="l"/>
              </a:tabLst>
            </a:pPr>
            <a:r>
              <a:rPr sz="2800" b="1" dirty="0">
                <a:solidFill>
                  <a:schemeClr val="tx1"/>
                </a:solidFill>
                <a:latin typeface="Arial"/>
                <a:cs typeface="Arial"/>
              </a:rPr>
              <a:t>Electromecánicos:</a:t>
            </a:r>
            <a:r>
              <a:rPr sz="2800" b="1" spc="4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son</a:t>
            </a:r>
            <a:r>
              <a:rPr sz="2800" spc="4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fenómenos</a:t>
            </a:r>
            <a:r>
              <a:rPr sz="2800" spc="4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que</a:t>
            </a:r>
            <a:r>
              <a:rPr sz="2800" spc="434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van</a:t>
            </a:r>
            <a:r>
              <a:rPr sz="2800" spc="4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desde</a:t>
            </a:r>
            <a:r>
              <a:rPr sz="2800" spc="4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</a:t>
            </a:r>
            <a:r>
              <a:rPr lang="es-ES"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s</a:t>
            </a:r>
            <a:r>
              <a:rPr sz="2800" spc="4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hasta</a:t>
            </a:r>
            <a:r>
              <a:rPr sz="2800" spc="4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algunos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s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lvl="1" indent="-228614" algn="just">
              <a:buFont typeface="Symbol"/>
              <a:buChar char=""/>
              <a:tabLst>
                <a:tab pos="698542" algn="l"/>
              </a:tabLst>
            </a:pPr>
            <a:r>
              <a:rPr sz="2800" b="1" i="1" dirty="0">
                <a:solidFill>
                  <a:schemeClr val="tx1"/>
                </a:solidFill>
                <a:latin typeface="Arial"/>
                <a:cs typeface="Arial"/>
              </a:rPr>
              <a:t>Origen:</a:t>
            </a:r>
            <a:r>
              <a:rPr sz="2800" b="1" i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fallas</a:t>
            </a:r>
            <a:r>
              <a:rPr sz="2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o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maniobras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que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producen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un</a:t>
            </a:r>
            <a:r>
              <a:rPr sz="2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desequilibrio</a:t>
            </a:r>
            <a:r>
              <a:rPr sz="2800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en</a:t>
            </a:r>
            <a:r>
              <a:rPr sz="2800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sz="2800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potencias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marR="10160" lvl="1" indent="-228614" algn="just">
              <a:spcBef>
                <a:spcPts val="120"/>
              </a:spcBef>
              <a:buFont typeface="Symbol"/>
              <a:buChar char=""/>
              <a:tabLst>
                <a:tab pos="698542" algn="l"/>
              </a:tabLst>
            </a:pP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Involucran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importantes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en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tensiones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y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flujos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máquinas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generadoras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698542" marR="10160" lvl="1" indent="-228614" algn="just">
              <a:spcBef>
                <a:spcPts val="90"/>
              </a:spcBef>
              <a:buFont typeface="Symbol"/>
              <a:buChar char=""/>
              <a:tabLst>
                <a:tab pos="698542" algn="l"/>
              </a:tabLst>
            </a:pP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Es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2800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representar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a</a:t>
            </a:r>
            <a:r>
              <a:rPr lang="es-ES" sz="2800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máquina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sincrónica</a:t>
            </a:r>
            <a:r>
              <a:rPr lang="es-ES" sz="2800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a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2800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Microsoft Sans Serif"/>
                <a:cs typeface="Microsoft Sans Serif"/>
              </a:rPr>
              <a:t>ecuaciones</a:t>
            </a:r>
            <a:r>
              <a:rPr sz="2800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diferenciales.</a:t>
            </a:r>
            <a:endParaRPr sz="2800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248444" y="393700"/>
            <a:ext cx="10603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1651">
              <a:spcBef>
                <a:spcPts val="50"/>
              </a:spcBef>
              <a:tabLst>
                <a:tab pos="888419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Ordenamiento</a:t>
            </a:r>
            <a:r>
              <a:rPr lang="es-ES" sz="3600" b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es-ES" sz="36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los</a:t>
            </a:r>
            <a:r>
              <a:rPr lang="es-ES" sz="36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Fenómenos</a:t>
            </a:r>
            <a:r>
              <a:rPr lang="es-ES" sz="36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spc="-10" dirty="0">
                <a:solidFill>
                  <a:schemeClr val="tx1"/>
                </a:solidFill>
                <a:latin typeface="Arial"/>
                <a:cs typeface="Arial"/>
              </a:rPr>
              <a:t>Transitorios</a:t>
            </a:r>
            <a:endParaRPr lang="es-ES" sz="36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84956" y="1139820"/>
            <a:ext cx="18516600" cy="9579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lvl="2" algn="just">
              <a:spcBef>
                <a:spcPts val="100"/>
              </a:spcBef>
              <a:tabLst>
                <a:tab pos="457862" algn="l"/>
              </a:tabLst>
            </a:pPr>
            <a:r>
              <a:rPr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-4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endParaRPr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8890" algn="just">
              <a:spcBef>
                <a:spcPts val="96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afectado</a:t>
            </a:r>
            <a:r>
              <a:rPr sz="2800" spc="3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severa,</a:t>
            </a:r>
            <a:r>
              <a:rPr sz="2800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importancia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observar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nodos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985" algn="just">
              <a:spcBef>
                <a:spcPts val="91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niveles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aceptables</a:t>
            </a:r>
            <a:r>
              <a:rPr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</a:t>
            </a:r>
            <a:r>
              <a:rPr sz="2800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</a:t>
            </a:r>
            <a:r>
              <a:rPr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ocurrida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10795" algn="just">
              <a:spcBef>
                <a:spcPts val="925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cuando,</a:t>
            </a:r>
            <a:r>
              <a:rPr sz="2800" b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algún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incontrolable.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985" algn="just">
              <a:spcBef>
                <a:spcPts val="894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seria,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tensión,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conducir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rápidamente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eso</a:t>
            </a:r>
            <a:r>
              <a:rPr sz="2800" spc="3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sz="2800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“Estabilidad</a:t>
            </a:r>
            <a:r>
              <a:rPr sz="2800" b="1" i="1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Tensión”</a:t>
            </a:r>
            <a:r>
              <a:rPr sz="2800" b="1" i="1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“Colapso</a:t>
            </a:r>
            <a:r>
              <a:rPr sz="2800" b="1" i="1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Tensión”</a:t>
            </a:r>
            <a:r>
              <a:rPr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indistintamente</a:t>
            </a:r>
            <a:r>
              <a:rPr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referirse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96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</a:t>
            </a:r>
            <a:r>
              <a:rPr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(pérdida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generadores)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trae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b="1" i="1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b="1" i="1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b="1" i="1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aún</a:t>
            </a:r>
            <a:r>
              <a:rPr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z="2800" b="1" i="1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b="1" i="1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42" marR="10160" lvl="3" indent="-228614" algn="just">
              <a:buClr>
                <a:srgbClr val="000000"/>
              </a:buClr>
              <a:buSzPct val="116666"/>
              <a:buFont typeface="Symbol"/>
              <a:buChar char=""/>
              <a:tabLst>
                <a:tab pos="698542" algn="l"/>
              </a:tabLst>
            </a:pP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b="1" i="1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progresiva</a:t>
            </a:r>
            <a:r>
              <a:rPr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incontrolable</a:t>
            </a:r>
            <a:r>
              <a:rPr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potencia,</a:t>
            </a:r>
            <a:r>
              <a:rPr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incapacidad</a:t>
            </a:r>
            <a:r>
              <a:rPr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abastecer</a:t>
            </a:r>
            <a:r>
              <a:rPr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42" marR="10160" lvl="3" indent="-228614" algn="just">
              <a:spcBef>
                <a:spcPts val="1250"/>
              </a:spcBef>
              <a:buClr>
                <a:srgbClr val="000000"/>
              </a:buClr>
              <a:buSzPct val="116666"/>
              <a:buFont typeface="Symbol"/>
              <a:buChar char=""/>
              <a:tabLst>
                <a:tab pos="698542" algn="l"/>
              </a:tabLst>
            </a:pP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sz="2800" b="1" i="1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i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b="1" i="1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presentan</a:t>
            </a:r>
            <a:r>
              <a:rPr sz="2800" b="1" i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exigidos,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sobrecargados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trabajando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42" marR="10160" lvl="3" indent="-228614" algn="just">
              <a:spcBef>
                <a:spcPts val="1250"/>
              </a:spcBef>
              <a:buClr>
                <a:srgbClr val="000000"/>
              </a:buClr>
              <a:buSzPct val="116666"/>
              <a:buFont typeface="Symbol"/>
              <a:buChar char=""/>
              <a:tabLst>
                <a:tab pos="698542" algn="l"/>
              </a:tabLst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172244" y="317500"/>
            <a:ext cx="129747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8950" algn="just">
              <a:spcBef>
                <a:spcPts val="50"/>
              </a:spcBef>
              <a:tabLst>
                <a:tab pos="786178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Estudios</a:t>
            </a:r>
            <a:r>
              <a:rPr lang="es-ES" sz="36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Típicos</a:t>
            </a:r>
            <a:r>
              <a:rPr lang="es-ES" sz="36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es-ES" sz="36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Estabilidad</a:t>
            </a:r>
            <a:r>
              <a:rPr lang="es-ES" sz="36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en</a:t>
            </a:r>
            <a:r>
              <a:rPr lang="es-ES" sz="36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Sistemas</a:t>
            </a:r>
            <a:r>
              <a:rPr lang="es-ES" sz="3600" b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es-ES" sz="36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3600" b="1" spc="-10" dirty="0">
                <a:solidFill>
                  <a:schemeClr val="tx1"/>
                </a:solidFill>
                <a:latin typeface="Arial"/>
                <a:cs typeface="Arial"/>
              </a:rPr>
              <a:t>Potencia</a:t>
            </a:r>
            <a:endParaRPr lang="es-ES" sz="36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84956" y="469900"/>
            <a:ext cx="18516600" cy="9225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>
              <a:spcBef>
                <a:spcPts val="5"/>
              </a:spcBef>
            </a:pPr>
            <a:r>
              <a:rPr sz="2800" b="1" i="1" u="sng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u="sng" spc="-25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u="sng" spc="-20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-10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Origen: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6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8255" algn="just"/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esencialmente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</a:t>
            </a:r>
            <a:r>
              <a:rPr sz="2800" spc="2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local,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2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causado,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básicamente,</a:t>
            </a:r>
            <a:r>
              <a:rPr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3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incapacidad</a:t>
            </a:r>
            <a:r>
              <a:rPr sz="2800" spc="3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3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3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3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satisfacer</a:t>
            </a:r>
            <a:r>
              <a:rPr sz="2800" spc="3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balance</a:t>
            </a:r>
            <a:r>
              <a:rPr sz="2800" spc="3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generada</a:t>
            </a:r>
            <a:r>
              <a:rPr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demandada</a:t>
            </a:r>
            <a:r>
              <a:rPr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imposibilidad</a:t>
            </a:r>
            <a:r>
              <a:rPr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llevar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los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generación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consumo.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350" algn="just">
              <a:spcBef>
                <a:spcPts val="1345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pese</a:t>
            </a:r>
            <a:r>
              <a:rPr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</a:t>
            </a:r>
            <a:r>
              <a:rPr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</a:t>
            </a:r>
            <a:r>
              <a:rPr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“local”,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consecuencias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</a:t>
            </a:r>
            <a:r>
              <a:rPr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</a:t>
            </a:r>
            <a:r>
              <a:rPr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potencia,</a:t>
            </a:r>
            <a:r>
              <a:rPr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conduciendo</a:t>
            </a:r>
            <a:r>
              <a:rPr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rápidamente</a:t>
            </a:r>
            <a:r>
              <a:rPr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“colapso</a:t>
            </a:r>
            <a:r>
              <a:rPr sz="2800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tensiones”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encadenados</a:t>
            </a:r>
            <a:r>
              <a:rPr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llevan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perfil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bajas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porción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significativa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10795" algn="just">
              <a:spcBef>
                <a:spcPts val="5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factores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reales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contribuyen</a:t>
            </a:r>
            <a:r>
              <a:rPr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tensión,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algunos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ellos</a:t>
            </a:r>
            <a:r>
              <a:rPr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2593" marR="13335" indent="-229249" algn="just">
              <a:spcBef>
                <a:spcPts val="1110"/>
              </a:spcBef>
              <a:tabLst>
                <a:tab pos="282593" algn="l"/>
              </a:tabLst>
            </a:pPr>
            <a:r>
              <a:rPr sz="2800" b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Balance</a:t>
            </a:r>
            <a:r>
              <a:rPr sz="2800" b="1" spc="4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b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(demanda</a:t>
            </a:r>
            <a:r>
              <a:rPr sz="2800" b="1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excesiva,</a:t>
            </a:r>
            <a:r>
              <a:rPr sz="2800" b="1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b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b="1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excesiva</a:t>
            </a:r>
            <a:r>
              <a:rPr sz="2800" b="1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b="1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transporte,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generación</a:t>
            </a:r>
            <a:r>
              <a:rPr sz="2800" b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insuficiente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800" b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20695" indent="-229249" algn="just"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incapacidad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transferencia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2800" b="1" spc="-3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del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transmisión.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20695" indent="-229249" algn="just">
              <a:spcBef>
                <a:spcPts val="1275"/>
              </a:spcBef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Los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límites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 capacidad de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potencia reactiva de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los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generadores.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20695" indent="-229249" algn="just">
              <a:spcBef>
                <a:spcPts val="1260"/>
              </a:spcBef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reactiva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compensación.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20695" indent="-229249" algn="just">
              <a:spcBef>
                <a:spcPts val="1260"/>
              </a:spcBef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Acciones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no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coordinadas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del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2800" b="1" spc="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y</a:t>
            </a:r>
            <a:r>
              <a:rPr lang="es-ES" sz="2800" b="1" spc="-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control.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20695" indent="-229249" algn="just">
              <a:spcBef>
                <a:spcPts val="1255"/>
              </a:spcBef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 tensión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alejadas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 los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consumo.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289737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84956" y="469900"/>
            <a:ext cx="18516600" cy="8379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buClr>
                <a:srgbClr val="FF0000"/>
              </a:buClr>
              <a:buFont typeface="Times New Roman"/>
              <a:buChar char="-"/>
            </a:pPr>
            <a:endParaRPr lang="es-ES" sz="2800" dirty="0">
              <a:latin typeface="Microsoft Sans Serif"/>
              <a:cs typeface="Microsoft Sans Serif"/>
            </a:endParaRPr>
          </a:p>
          <a:p>
            <a:pPr marL="319425" marR="48264" indent="-227979" algn="just">
              <a:spcBef>
                <a:spcPts val="5"/>
              </a:spcBef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las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cargas: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Variación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8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tensión.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Observar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que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ley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variación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puede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2800" b="1" spc="8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el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(ejemplo: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motores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 inducción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que se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frenan por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baja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tensión)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40"/>
              </a:spcBef>
              <a:buClr>
                <a:srgbClr val="FF0000"/>
              </a:buClr>
              <a:buFont typeface="Times New Roman"/>
              <a:buChar char="-"/>
            </a:pP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19425" marR="43817" indent="-227979" algn="just"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2800" b="1" spc="2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cambiadores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tomas</a:t>
            </a:r>
            <a:r>
              <a:rPr lang="es-ES" sz="2800" b="1" spc="2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bajo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</a:t>
            </a:r>
            <a:r>
              <a:rPr lang="es-ES" sz="2800" b="1" spc="2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los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transformadores</a:t>
            </a:r>
            <a:r>
              <a:rPr lang="es-ES" sz="2800" b="1" spc="22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(si</a:t>
            </a:r>
            <a:r>
              <a:rPr lang="es-ES" sz="2800" b="1" spc="22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restituyen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la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del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lado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10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carga,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2800" b="1" spc="10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contribuir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10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carga,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acuerdo</a:t>
            </a:r>
            <a:r>
              <a:rPr lang="es-ES" sz="2800" b="1" spc="10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</a:t>
            </a:r>
            <a:r>
              <a:rPr lang="es-ES" sz="2800" b="1" spc="10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la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ley</a:t>
            </a:r>
            <a:r>
              <a:rPr lang="es-ES" sz="2800" b="1" spc="4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variación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potencia-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tensión)</a:t>
            </a:r>
            <a:r>
              <a:rPr lang="es-ES" sz="2800" b="1" spc="4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y</a:t>
            </a:r>
            <a:r>
              <a:rPr lang="es-ES" sz="2800" b="1" spc="4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otros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controles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lentos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(termostatos,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relés</a:t>
            </a:r>
            <a:r>
              <a:rPr lang="es-ES" sz="2800" b="1" spc="8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de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calentamiento,</a:t>
            </a:r>
            <a:r>
              <a:rPr lang="es-ES" sz="2800" b="1" spc="8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etc.)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en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períodos</a:t>
            </a:r>
            <a:r>
              <a:rPr lang="es-ES" sz="2800" b="1" spc="8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baja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tensión.(es</a:t>
            </a:r>
            <a:r>
              <a:rPr lang="es-ES" sz="2800" b="1" spc="7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un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caso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particular</a:t>
            </a:r>
            <a:r>
              <a:rPr lang="es-ES" sz="2800" b="1" spc="8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9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“variación</a:t>
            </a:r>
            <a:r>
              <a:rPr lang="es-ES" sz="2800" b="1" spc="9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Microsoft Sans Serif"/>
                <a:cs typeface="Microsoft Sans Serif"/>
              </a:rPr>
              <a:t>de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carga con la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tensión”)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254"/>
              </a:spcBef>
              <a:buClr>
                <a:srgbClr val="FF0000"/>
              </a:buClr>
              <a:buFont typeface="Times New Roman"/>
              <a:buChar char="-"/>
            </a:pP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marL="319425" marR="48264" indent="-227979" algn="just">
              <a:buClr>
                <a:srgbClr val="FF0000"/>
              </a:buClr>
              <a:buSzPct val="116666"/>
              <a:buFont typeface="Times New Roman"/>
              <a:buChar char="-"/>
              <a:tabLst>
                <a:tab pos="320695" algn="l"/>
              </a:tabLst>
            </a:pP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Desempeño</a:t>
            </a:r>
            <a:r>
              <a:rPr lang="es-ES" sz="2800" b="1" spc="24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deficiente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4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los</a:t>
            </a:r>
            <a:r>
              <a:rPr lang="es-ES" sz="2800" b="1" spc="23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2800" b="1" spc="23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4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compensación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de</a:t>
            </a:r>
            <a:r>
              <a:rPr lang="es-ES" sz="2800" b="1" spc="229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reactiva</a:t>
            </a:r>
            <a:r>
              <a:rPr lang="es-ES" sz="2800" b="1" spc="24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(condensadores, 	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compensadores</a:t>
            </a:r>
            <a:r>
              <a:rPr lang="es-ES" sz="2800" b="1" spc="-1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síncronos,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etc.)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2800" b="1" spc="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la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tensión baja</a:t>
            </a:r>
            <a:r>
              <a:rPr lang="es-ES" sz="2800" b="1" spc="-5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en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Microsoft Sans Serif"/>
                <a:cs typeface="Microsoft Sans Serif"/>
              </a:rPr>
              <a:t>el </a:t>
            </a:r>
            <a:r>
              <a:rPr lang="es-ES" sz="2800" b="1" spc="-10" dirty="0">
                <a:solidFill>
                  <a:schemeClr val="tx1"/>
                </a:solidFill>
                <a:latin typeface="Microsoft Sans Serif"/>
                <a:cs typeface="Microsoft Sans Serif"/>
              </a:rPr>
              <a:t>sistema.</a:t>
            </a:r>
            <a:endParaRPr lang="es-ES" sz="2800" b="1" dirty="0">
              <a:solidFill>
                <a:schemeClr val="tx1"/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25"/>
              </a:spcBef>
            </a:pPr>
            <a:endParaRPr lang="es-ES" sz="2800" dirty="0">
              <a:latin typeface="Microsoft Sans Serif"/>
              <a:cs typeface="Microsoft Sans Serif"/>
            </a:endParaRPr>
          </a:p>
          <a:p>
            <a:pPr marL="50804" marR="44452" algn="just"/>
            <a:r>
              <a:rPr lang="es-ES" sz="2800" dirty="0">
                <a:latin typeface="Microsoft Sans Serif"/>
                <a:cs typeface="Microsoft Sans Serif"/>
              </a:rPr>
              <a:t>En</a:t>
            </a:r>
            <a:r>
              <a:rPr lang="es-ES" sz="2800" spc="20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el</a:t>
            </a:r>
            <a:r>
              <a:rPr lang="es-ES" sz="2800" spc="20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listado</a:t>
            </a:r>
            <a:r>
              <a:rPr lang="es-ES" sz="2800" spc="1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anterior</a:t>
            </a:r>
            <a:r>
              <a:rPr lang="es-ES" sz="2800" spc="20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se</a:t>
            </a:r>
            <a:r>
              <a:rPr lang="es-ES" sz="2800" spc="20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puede</a:t>
            </a:r>
            <a:r>
              <a:rPr lang="es-ES" sz="2800" spc="20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apreciar</a:t>
            </a:r>
            <a:r>
              <a:rPr lang="es-ES" sz="2800" spc="20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que</a:t>
            </a:r>
            <a:r>
              <a:rPr lang="es-ES" sz="2800" spc="24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algunas</a:t>
            </a:r>
            <a:r>
              <a:rPr lang="es-ES" sz="2800" spc="20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causas</a:t>
            </a:r>
            <a:r>
              <a:rPr lang="es-ES" sz="2800" spc="2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Inestabilidad</a:t>
            </a:r>
            <a:r>
              <a:rPr lang="es-ES" sz="2800" spc="1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9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Tensión </a:t>
            </a:r>
            <a:r>
              <a:rPr lang="es-ES" sz="2800" dirty="0">
                <a:latin typeface="Microsoft Sans Serif"/>
                <a:cs typeface="Microsoft Sans Serif"/>
              </a:rPr>
              <a:t>están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relacionadas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con</a:t>
            </a:r>
            <a:r>
              <a:rPr lang="es-ES" sz="2800" spc="48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las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características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del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sistema</a:t>
            </a:r>
            <a:r>
              <a:rPr lang="es-ES" sz="2800" spc="4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47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transmisión,</a:t>
            </a:r>
            <a:r>
              <a:rPr lang="es-ES" sz="2800" spc="484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otras</a:t>
            </a:r>
            <a:r>
              <a:rPr lang="es-ES" sz="2800" spc="47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con</a:t>
            </a:r>
            <a:r>
              <a:rPr lang="es-ES" sz="2800" spc="475" dirty="0">
                <a:latin typeface="Microsoft Sans Serif"/>
                <a:cs typeface="Microsoft Sans Serif"/>
              </a:rPr>
              <a:t> </a:t>
            </a:r>
            <a:r>
              <a:rPr lang="es-ES" sz="2800" spc="-25" dirty="0">
                <a:latin typeface="Microsoft Sans Serif"/>
                <a:cs typeface="Microsoft Sans Serif"/>
              </a:rPr>
              <a:t>las </a:t>
            </a:r>
            <a:r>
              <a:rPr lang="es-ES" sz="2800" dirty="0">
                <a:latin typeface="Microsoft Sans Serif"/>
                <a:cs typeface="Microsoft Sans Serif"/>
              </a:rPr>
              <a:t>características</a:t>
            </a:r>
            <a:r>
              <a:rPr lang="es-ES" sz="2800" spc="15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5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las</a:t>
            </a:r>
            <a:r>
              <a:rPr lang="es-ES" sz="2800" spc="15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cargas</a:t>
            </a:r>
            <a:r>
              <a:rPr lang="es-ES" sz="2800" spc="16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</a:t>
            </a:r>
            <a:r>
              <a:rPr lang="es-ES" sz="2800" spc="15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finalmente</a:t>
            </a:r>
            <a:r>
              <a:rPr lang="es-ES" sz="2800" spc="15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hay</a:t>
            </a:r>
            <a:r>
              <a:rPr lang="es-ES" sz="2800" spc="15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un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grupo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que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depende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la</a:t>
            </a:r>
            <a:r>
              <a:rPr lang="es-ES" sz="2800" spc="15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calidad</a:t>
            </a:r>
            <a:r>
              <a:rPr lang="es-ES" sz="2800" spc="16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50" dirty="0">
                <a:latin typeface="Microsoft Sans Serif"/>
                <a:cs typeface="Microsoft Sans Serif"/>
              </a:rPr>
              <a:t> </a:t>
            </a:r>
            <a:r>
              <a:rPr lang="es-ES" sz="2800" spc="-25" dirty="0">
                <a:latin typeface="Microsoft Sans Serif"/>
                <a:cs typeface="Microsoft Sans Serif"/>
              </a:rPr>
              <a:t>las </a:t>
            </a:r>
            <a:r>
              <a:rPr lang="es-ES" sz="2800" dirty="0">
                <a:latin typeface="Microsoft Sans Serif"/>
                <a:cs typeface="Microsoft Sans Serif"/>
              </a:rPr>
              <a:t>protecciones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</a:t>
            </a:r>
            <a:r>
              <a:rPr lang="es-ES" sz="2800" spc="-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controles</a:t>
            </a:r>
            <a:r>
              <a:rPr lang="es-ES" sz="2800" spc="-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incluidos</a:t>
            </a:r>
            <a:r>
              <a:rPr lang="es-ES" sz="2800" spc="-2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en</a:t>
            </a:r>
            <a:r>
              <a:rPr lang="es-ES" sz="2800" spc="-2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el</a:t>
            </a:r>
            <a:r>
              <a:rPr lang="es-ES" sz="2800" spc="-10" dirty="0">
                <a:latin typeface="Microsoft Sans Serif"/>
                <a:cs typeface="Microsoft Sans Serif"/>
              </a:rPr>
              <a:t> sistema.</a:t>
            </a:r>
            <a:endParaRPr lang="es-ES" sz="2800" dirty="0">
              <a:latin typeface="Microsoft Sans Serif"/>
              <a:cs typeface="Microsoft Sans Serif"/>
            </a:endParaRPr>
          </a:p>
          <a:p>
            <a:pPr algn="just">
              <a:spcBef>
                <a:spcPts val="20"/>
              </a:spcBef>
            </a:pPr>
            <a:endParaRPr lang="es-ES" sz="2800" dirty="0">
              <a:latin typeface="Microsoft Sans Serif"/>
              <a:cs typeface="Microsoft Sans Serif"/>
            </a:endParaRPr>
          </a:p>
          <a:p>
            <a:pPr marL="50804" marR="43817" algn="just">
              <a:spcBef>
                <a:spcPts val="5"/>
              </a:spcBef>
            </a:pPr>
            <a:r>
              <a:rPr lang="es-ES" sz="2800" dirty="0">
                <a:latin typeface="Microsoft Sans Serif"/>
                <a:cs typeface="Microsoft Sans Serif"/>
              </a:rPr>
              <a:t>Se</a:t>
            </a:r>
            <a:r>
              <a:rPr lang="es-ES" sz="2800" spc="1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analizará</a:t>
            </a:r>
            <a:r>
              <a:rPr lang="es-ES" sz="2800" spc="10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en</a:t>
            </a:r>
            <a:r>
              <a:rPr lang="es-ES" sz="2800" spc="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problema</a:t>
            </a:r>
            <a:r>
              <a:rPr lang="es-ES" sz="2800" spc="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estabilidad</a:t>
            </a:r>
            <a:r>
              <a:rPr lang="es-ES" sz="2800" spc="10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9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tensión</a:t>
            </a:r>
            <a:r>
              <a:rPr lang="es-ES" sz="2800" spc="145" dirty="0"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Arial"/>
                <a:cs typeface="Arial"/>
              </a:rPr>
              <a:t>considerando</a:t>
            </a:r>
            <a:r>
              <a:rPr lang="es-ES" sz="2800" b="1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Arial"/>
                <a:cs typeface="Arial"/>
              </a:rPr>
              <a:t>las</a:t>
            </a:r>
            <a:r>
              <a:rPr lang="es-ES" sz="2800" b="1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Arial"/>
                <a:cs typeface="Arial"/>
              </a:rPr>
              <a:t>características</a:t>
            </a:r>
            <a:r>
              <a:rPr lang="es-ES" sz="2800" b="1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2800" b="1" spc="-25" dirty="0">
                <a:solidFill>
                  <a:srgbClr val="FF0000"/>
                </a:solidFill>
                <a:latin typeface="Arial"/>
                <a:cs typeface="Arial"/>
              </a:rPr>
              <a:t>del </a:t>
            </a:r>
            <a:r>
              <a:rPr lang="es-ES" sz="2800" b="1" dirty="0">
                <a:solidFill>
                  <a:srgbClr val="FF0000"/>
                </a:solidFill>
                <a:latin typeface="Arial"/>
                <a:cs typeface="Arial"/>
              </a:rPr>
              <a:t>sistema</a:t>
            </a:r>
            <a:r>
              <a:rPr lang="es-ES" sz="2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lang="es-ES" sz="2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2800" b="1" spc="-10" dirty="0">
                <a:solidFill>
                  <a:srgbClr val="FF0000"/>
                </a:solidFill>
                <a:latin typeface="Arial"/>
                <a:cs typeface="Arial"/>
              </a:rPr>
              <a:t>transmisión.</a:t>
            </a:r>
            <a:endParaRPr lang="es-ES" sz="2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2593" marR="13335" indent="-229249" algn="just">
              <a:spcBef>
                <a:spcPts val="1110"/>
              </a:spcBef>
              <a:tabLst>
                <a:tab pos="282593" algn="l"/>
              </a:tabLst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25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956" y="469900"/>
            <a:ext cx="18211800" cy="29315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spcBef>
                <a:spcPts val="128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nsmisión</a:t>
            </a: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4" marR="43182" algn="just">
              <a:spcBef>
                <a:spcPts val="92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entender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</a:t>
            </a:r>
            <a:r>
              <a:rPr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Transmitida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234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</a:t>
            </a:r>
            <a:r>
              <a:rPr sz="2800" spc="30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inyección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spc="-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spc="-30" baseline="-1234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-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4" marR="49534" algn="just">
              <a:spcBef>
                <a:spcPts val="95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analizará</a:t>
            </a:r>
            <a:r>
              <a:rPr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fenómeno,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empleando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4" algn="just">
              <a:spcBef>
                <a:spcPts val="819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Radial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10</a:t>
            </a:fld>
            <a:endParaRPr spc="-25" dirty="0"/>
          </a:p>
        </p:txBody>
      </p:sp>
      <p:pic>
        <p:nvPicPr>
          <p:cNvPr id="5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7556" y="2466051"/>
            <a:ext cx="7315200" cy="20605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8761" y="4135687"/>
            <a:ext cx="1821352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2" algn="just">
              <a:spcBef>
                <a:spcPts val="100"/>
              </a:spcBef>
            </a:pPr>
            <a:r>
              <a:rPr sz="2800" b="1" i="1" u="sng" spc="-1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2" marR="30482" indent="449608" algn="just">
              <a:spcBef>
                <a:spcPts val="5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“I”,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89956" y="5065541"/>
            <a:ext cx="9220200" cy="2343923"/>
            <a:chOff x="1620266" y="2690113"/>
            <a:chExt cx="3730243" cy="1489710"/>
          </a:xfrm>
        </p:grpSpPr>
        <p:pic>
          <p:nvPicPr>
            <p:cNvPr id="8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6234" y="2696209"/>
              <a:ext cx="1237614" cy="1476375"/>
            </a:xfrm>
            <a:prstGeom prst="rect">
              <a:avLst/>
            </a:prstGeom>
          </p:spPr>
        </p:pic>
        <p:sp>
          <p:nvSpPr>
            <p:cNvPr id="9" name="object 10"/>
            <p:cNvSpPr/>
            <p:nvPr/>
          </p:nvSpPr>
          <p:spPr>
            <a:xfrm>
              <a:off x="1620266" y="2690113"/>
              <a:ext cx="1250315" cy="1489710"/>
            </a:xfrm>
            <a:custGeom>
              <a:avLst/>
              <a:gdLst/>
              <a:ahLst/>
              <a:cxnLst/>
              <a:rect l="l" t="t" r="r" b="b"/>
              <a:pathLst>
                <a:path w="1250314" h="1489710">
                  <a:moveTo>
                    <a:pt x="1243888" y="1483233"/>
                  </a:moveTo>
                  <a:lnTo>
                    <a:pt x="6096" y="1483233"/>
                  </a:lnTo>
                  <a:lnTo>
                    <a:pt x="6096" y="6235"/>
                  </a:lnTo>
                  <a:lnTo>
                    <a:pt x="0" y="6235"/>
                  </a:lnTo>
                  <a:lnTo>
                    <a:pt x="0" y="1483233"/>
                  </a:lnTo>
                  <a:lnTo>
                    <a:pt x="0" y="1489329"/>
                  </a:lnTo>
                  <a:lnTo>
                    <a:pt x="6096" y="1489329"/>
                  </a:lnTo>
                  <a:lnTo>
                    <a:pt x="1243888" y="1489329"/>
                  </a:lnTo>
                  <a:lnTo>
                    <a:pt x="1243888" y="1483233"/>
                  </a:lnTo>
                  <a:close/>
                </a:path>
                <a:path w="1250314" h="1489710">
                  <a:moveTo>
                    <a:pt x="1243888" y="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1243888" y="6096"/>
                  </a:lnTo>
                  <a:lnTo>
                    <a:pt x="1243888" y="0"/>
                  </a:lnTo>
                  <a:close/>
                </a:path>
                <a:path w="1250314" h="1489710">
                  <a:moveTo>
                    <a:pt x="1250061" y="6235"/>
                  </a:moveTo>
                  <a:lnTo>
                    <a:pt x="1243965" y="6235"/>
                  </a:lnTo>
                  <a:lnTo>
                    <a:pt x="1243965" y="1483233"/>
                  </a:lnTo>
                  <a:lnTo>
                    <a:pt x="1243965" y="1489329"/>
                  </a:lnTo>
                  <a:lnTo>
                    <a:pt x="1250061" y="1489329"/>
                  </a:lnTo>
                  <a:lnTo>
                    <a:pt x="1250061" y="1483245"/>
                  </a:lnTo>
                  <a:lnTo>
                    <a:pt x="1250061" y="6235"/>
                  </a:lnTo>
                  <a:close/>
                </a:path>
                <a:path w="1250314" h="1489710">
                  <a:moveTo>
                    <a:pt x="1250061" y="0"/>
                  </a:moveTo>
                  <a:lnTo>
                    <a:pt x="1243965" y="0"/>
                  </a:lnTo>
                  <a:lnTo>
                    <a:pt x="1243965" y="6096"/>
                  </a:lnTo>
                  <a:lnTo>
                    <a:pt x="1250061" y="6096"/>
                  </a:lnTo>
                  <a:lnTo>
                    <a:pt x="1250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5824" y="3392169"/>
              <a:ext cx="1924685" cy="780415"/>
            </a:xfrm>
            <a:prstGeom prst="rect">
              <a:avLst/>
            </a:prstGeom>
          </p:spPr>
        </p:pic>
      </p:grpSp>
      <p:sp>
        <p:nvSpPr>
          <p:cNvPr id="11" name="object 13"/>
          <p:cNvSpPr txBox="1"/>
          <p:nvPr/>
        </p:nvSpPr>
        <p:spPr>
          <a:xfrm>
            <a:off x="198761" y="6692745"/>
            <a:ext cx="701965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i="1" u="sng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b="1" i="1" u="sng" spc="-10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-2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2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60058" y="7306495"/>
            <a:ext cx="5922515" cy="1063262"/>
          </a:xfrm>
          <a:prstGeom prst="rect">
            <a:avLst/>
          </a:prstGeom>
        </p:spPr>
      </p:pic>
      <p:sp>
        <p:nvSpPr>
          <p:cNvPr id="13" name="object 15"/>
          <p:cNvSpPr txBox="1"/>
          <p:nvPr/>
        </p:nvSpPr>
        <p:spPr>
          <a:xfrm>
            <a:off x="45066" y="8005788"/>
            <a:ext cx="936118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  <a:tabLst>
                <a:tab pos="233059" algn="l"/>
              </a:tabLst>
            </a:pP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object 16"/>
          <p:cNvGrpSpPr/>
          <p:nvPr/>
        </p:nvGrpSpPr>
        <p:grpSpPr>
          <a:xfrm>
            <a:off x="6076156" y="8120930"/>
            <a:ext cx="6740400" cy="1111085"/>
            <a:chOff x="720216" y="5583023"/>
            <a:chExt cx="3134980" cy="591208"/>
          </a:xfrm>
        </p:grpSpPr>
        <p:pic>
          <p:nvPicPr>
            <p:cNvPr id="15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216" y="5764646"/>
              <a:ext cx="1505203" cy="409585"/>
            </a:xfrm>
            <a:prstGeom prst="rect">
              <a:avLst/>
            </a:prstGeom>
          </p:spPr>
        </p:pic>
        <p:pic>
          <p:nvPicPr>
            <p:cNvPr id="16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4691" y="5583023"/>
              <a:ext cx="1620505" cy="591208"/>
            </a:xfrm>
            <a:prstGeom prst="rect">
              <a:avLst/>
            </a:prstGeom>
          </p:spPr>
        </p:pic>
      </p:grpSp>
      <p:sp>
        <p:nvSpPr>
          <p:cNvPr id="17" name="object 21"/>
          <p:cNvSpPr txBox="1"/>
          <p:nvPr/>
        </p:nvSpPr>
        <p:spPr>
          <a:xfrm>
            <a:off x="198761" y="9290833"/>
            <a:ext cx="955613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  <a:tabLst>
                <a:tab pos="233059" algn="l"/>
              </a:tabLst>
            </a:pP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suministrada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1200" b="1" spc="-25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8" name="object 22"/>
          <p:cNvGrpSpPr/>
          <p:nvPr/>
        </p:nvGrpSpPr>
        <p:grpSpPr>
          <a:xfrm>
            <a:off x="5847556" y="9636816"/>
            <a:ext cx="7315200" cy="1043884"/>
            <a:chOff x="720216" y="6855603"/>
            <a:chExt cx="2858399" cy="571483"/>
          </a:xfrm>
        </p:grpSpPr>
        <p:pic>
          <p:nvPicPr>
            <p:cNvPr id="19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0216" y="6941305"/>
              <a:ext cx="1390553" cy="485781"/>
            </a:xfrm>
            <a:prstGeom prst="rect">
              <a:avLst/>
            </a:prstGeom>
          </p:spPr>
        </p:pic>
        <p:pic>
          <p:nvPicPr>
            <p:cNvPr id="20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20391" y="6855603"/>
              <a:ext cx="1458224" cy="5714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284956" y="469900"/>
            <a:ext cx="9448800" cy="3588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2" marR="34927" algn="just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continuación,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dichas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demanda,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/Z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</a:t>
            </a:r>
            <a:r>
              <a:rPr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θ=10</a:t>
            </a:r>
            <a:r>
              <a:rPr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ϕ=0.95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2" marR="30482" algn="just">
              <a:spcBef>
                <a:spcPts val="96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sean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aplicables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LN</a:t>
            </a:r>
            <a:r>
              <a:rPr sz="2800" b="1" spc="21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I,</a:t>
            </a:r>
            <a:r>
              <a:rPr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209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</a:t>
            </a:r>
            <a:r>
              <a:rPr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normalizados,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divididos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nominales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11</a:t>
            </a:fld>
            <a:endParaRPr spc="-25" dirty="0"/>
          </a:p>
        </p:txBody>
      </p:sp>
      <p:pic>
        <p:nvPicPr>
          <p:cNvPr id="3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96326" y="469900"/>
            <a:ext cx="8802157" cy="5486400"/>
          </a:xfrm>
          <a:prstGeom prst="rect">
            <a:avLst/>
          </a:prstGeom>
        </p:spPr>
      </p:pic>
      <p:sp>
        <p:nvSpPr>
          <p:cNvPr id="34" name="Rectángulo 33"/>
          <p:cNvSpPr/>
          <p:nvPr/>
        </p:nvSpPr>
        <p:spPr>
          <a:xfrm>
            <a:off x="-324644" y="5436584"/>
            <a:ext cx="18823128" cy="517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150"/>
              </a:spcBef>
              <a:buFont typeface="Wingdings" panose="05000000000000000000" pitchFamily="2" charset="2"/>
              <a:buChar char="Ø"/>
            </a:pP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7610" marR="68584" indent="-457200" algn="just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crece,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lang="es-ES" sz="2800" b="1" spc="375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</a:t>
            </a:r>
            <a:r>
              <a:rPr lang="es-ES"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carga)</a:t>
            </a:r>
            <a:r>
              <a:rPr lang="es-ES" sz="2800" b="1" i="1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disminuye,</a:t>
            </a:r>
            <a:r>
              <a:rPr lang="es-ES"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532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spc="2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primero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rápida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luego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alcanzar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finalmente decrecer.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7610" marR="73029" indent="-457200" algn="just">
              <a:spcBef>
                <a:spcPts val="910"/>
              </a:spcBef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transmitir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lang="es-ES"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tensión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de una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7610" marR="76204" indent="-457200" algn="just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transmitida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LN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/Z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lang="es-ES" sz="2800" b="1" spc="-30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 marR="66044" lvl="1" algn="just">
              <a:spcBef>
                <a:spcPts val="925"/>
              </a:spcBef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spc="3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satisfactoria</a:t>
            </a:r>
            <a:r>
              <a:rPr lang="es-ES" sz="2800" b="1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magnitudes</a:t>
            </a:r>
            <a:r>
              <a:rPr lang="es-ES" sz="2800" spc="4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</a:t>
            </a:r>
            <a:r>
              <a:rPr lang="es-ES" sz="2800" b="1" spc="45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4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4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correspondientes</a:t>
            </a:r>
            <a:r>
              <a:rPr lang="es-ES" sz="2800" spc="4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45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48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punto,</a:t>
            </a:r>
            <a:r>
              <a:rPr lang="es-ES" sz="2800" spc="4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b="1" i="1" spc="-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críticos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7610" marR="69854" indent="-457200" algn="just">
              <a:spcBef>
                <a:spcPts val="910"/>
              </a:spcBef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</a:t>
            </a:r>
            <a:r>
              <a:rPr lang="es-ES" sz="2800" b="1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RMAX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es-ES" sz="2800" b="1" spc="-30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399756" y="4051589"/>
            <a:ext cx="495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4">
              <a:spcBef>
                <a:spcPts val="100"/>
              </a:spcBef>
            </a:pP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Figura</a:t>
            </a:r>
            <a:r>
              <a:rPr lang="es-ES" sz="2800" b="1" i="1" spc="-10" dirty="0">
                <a:solidFill>
                  <a:schemeClr val="tx1"/>
                </a:solidFill>
                <a:latin typeface="Arial"/>
                <a:cs typeface="Arial"/>
              </a:rPr>
              <a:t> 3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:</a:t>
            </a:r>
            <a:r>
              <a:rPr lang="es-ES" sz="28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Comportamiento</a:t>
            </a:r>
            <a:r>
              <a:rPr lang="es-ES" sz="28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con</a:t>
            </a:r>
            <a:r>
              <a:rPr lang="es-ES" sz="28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carga</a:t>
            </a:r>
            <a:r>
              <a:rPr lang="es-ES" sz="28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variable</a:t>
            </a:r>
            <a:r>
              <a:rPr lang="es-ES" sz="28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s-ES" sz="28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factor</a:t>
            </a:r>
            <a:r>
              <a:rPr lang="es-ES" sz="28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es-ES" sz="28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Arial"/>
                <a:cs typeface="Arial"/>
              </a:rPr>
              <a:t>potencia</a:t>
            </a:r>
            <a:r>
              <a:rPr lang="es-ES" sz="2800" b="1" i="1" spc="-10" dirty="0">
                <a:solidFill>
                  <a:schemeClr val="tx1"/>
                </a:solidFill>
                <a:latin typeface="Arial"/>
                <a:cs typeface="Arial"/>
              </a:rPr>
              <a:t> constante</a:t>
            </a:r>
            <a:endParaRPr lang="es-ES" sz="28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292102" y="546100"/>
            <a:ext cx="18204654" cy="2880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773" algn="just">
              <a:spcBef>
                <a:spcPts val="925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0.8</a:t>
            </a:r>
            <a:r>
              <a:rPr sz="28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LN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/Z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anormal,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b="1" spc="-3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7610" marR="70489" indent="-457200" algn="just">
              <a:spcBef>
                <a:spcPts val="885"/>
              </a:spcBef>
              <a:buFont typeface="Wingdings" panose="05000000000000000000" pitchFamily="2" charset="2"/>
              <a:buChar char="Ø"/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RMAX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resultaría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inestable.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ejemplo,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admitancia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carga,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produciría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región,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decrecer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progresivamente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dependiendo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4" algn="just">
              <a:spcBef>
                <a:spcPts val="132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interesantes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89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89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12</a:t>
            </a:fld>
            <a:endParaRPr spc="-25" dirty="0"/>
          </a:p>
        </p:txBody>
      </p:sp>
      <p:sp>
        <p:nvSpPr>
          <p:cNvPr id="13" name="object 2"/>
          <p:cNvSpPr txBox="1"/>
          <p:nvPr/>
        </p:nvSpPr>
        <p:spPr>
          <a:xfrm>
            <a:off x="292102" y="3710689"/>
            <a:ext cx="7841454" cy="3177792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8102" marR="30482" algn="just">
              <a:spcBef>
                <a:spcPts val="359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3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b="1" i="1" spc="3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15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42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igual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0.95.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2" marR="33657" algn="just">
              <a:spcBef>
                <a:spcPts val="90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(2)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dependencia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potencia,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potencia.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3156" y="3710689"/>
            <a:ext cx="9753600" cy="6589011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713956" y="7861300"/>
            <a:ext cx="548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4">
              <a:spcBef>
                <a:spcPts val="110"/>
              </a:spcBef>
            </a:pP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Figura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4: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Característica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V</a:t>
            </a:r>
            <a:r>
              <a:rPr lang="es-ES" sz="2800" b="1" i="1" spc="-15" baseline="-1190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lang="es-ES" sz="2800" b="1" i="1" baseline="-11904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lang="es-ES" sz="2800" b="1" i="1" spc="165" baseline="-119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para</a:t>
            </a:r>
            <a:r>
              <a:rPr lang="es-ES"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dirty="0" err="1">
                <a:solidFill>
                  <a:srgbClr val="001F5F"/>
                </a:solidFill>
                <a:latin typeface="Arial"/>
                <a:cs typeface="Arial"/>
              </a:rPr>
              <a:t>cos</a:t>
            </a:r>
            <a:r>
              <a:rPr lang="es-ES" sz="2800" b="1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l-GR" sz="2800" b="1" i="1" spc="60" dirty="0">
                <a:solidFill>
                  <a:srgbClr val="001F5F"/>
                </a:solidFill>
                <a:latin typeface="Arial"/>
                <a:cs typeface="Arial"/>
              </a:rPr>
              <a:t>ϕ</a:t>
            </a:r>
            <a:r>
              <a:rPr lang="el-GR"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l-GR" sz="2800" b="1" i="1" dirty="0">
                <a:solidFill>
                  <a:srgbClr val="001F5F"/>
                </a:solidFill>
                <a:latin typeface="Arial"/>
                <a:cs typeface="Arial"/>
              </a:rPr>
              <a:t>=</a:t>
            </a:r>
            <a:r>
              <a:rPr lang="el-GR"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endParaRPr lang="es-ES" sz="28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84956" y="241300"/>
            <a:ext cx="18516600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3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4">
              <a:spcBef>
                <a:spcPts val="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 distintos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ϕ,</a:t>
            </a:r>
            <a:r>
              <a:rPr sz="28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1400" spc="-20" dirty="0">
                <a:latin typeface="Microsoft Sans Serif"/>
                <a:cs typeface="Microsoft Sans Serif"/>
              </a:rPr>
              <a:t>: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2156" y="1117182"/>
            <a:ext cx="10058400" cy="65917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84956" y="7708900"/>
            <a:ext cx="18211800" cy="26250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3504" algn="ctr">
              <a:spcBef>
                <a:spcPts val="11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5: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</a:t>
            </a:r>
            <a:r>
              <a:rPr sz="2800" b="1" i="1" spc="-15" baseline="-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i="1" baseline="-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172" baseline="-119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4" marR="61598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Uniendo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14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 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 denominado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“operación</a:t>
            </a:r>
            <a:r>
              <a:rPr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crítica”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Normalmente,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 por encima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satisfactoria.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4" marR="55884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repentina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reducción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(incremento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reactiva)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hacer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satisfactorio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insatisfactorio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inestable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4854" y="889910"/>
            <a:ext cx="7461902" cy="623832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04556" y="6118723"/>
            <a:ext cx="62484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2" algn="just">
              <a:spcBef>
                <a:spcPts val="100"/>
              </a:spcBef>
            </a:pP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1.6: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b="1" i="1" spc="-15" baseline="-119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i="1" baseline="-119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150" baseline="-119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i="1" spc="-15" baseline="-119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</a:t>
            </a:r>
            <a:r>
              <a:rPr sz="2800" b="1" i="1" spc="-15" baseline="-119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RMAX</a:t>
            </a:r>
            <a:endParaRPr sz="2800" baseline="-11904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968" y="780807"/>
            <a:ext cx="10660988" cy="143885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8102" algn="just">
              <a:spcBef>
                <a:spcPts val="64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unido los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RMAX</a:t>
            </a:r>
            <a:r>
              <a:rPr sz="2800" b="1" spc="15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mínimos.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2" marR="30482" algn="just">
              <a:spcBef>
                <a:spcPts val="54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quedan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definidas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regiones,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es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otra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2756" y="1876664"/>
            <a:ext cx="1337214" cy="2517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3056" y="4543639"/>
            <a:ext cx="127000" cy="11853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3056" y="5092280"/>
            <a:ext cx="127000" cy="11853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73866" y="2196112"/>
            <a:ext cx="8580800" cy="4932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9059" indent="-4572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comprendidos</a:t>
            </a:r>
            <a:r>
              <a:rPr sz="2800" b="1" i="1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derivadas</a:t>
            </a:r>
            <a:r>
              <a:rPr sz="2800" b="1" i="1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positivas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b="1" i="1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-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aceptable.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55884" indent="-457200" algn="just">
              <a:buFont typeface="Arial" panose="020B0604020202020204" pitchFamily="34" charset="0"/>
              <a:buChar char="•"/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b="1" i="1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i="1" spc="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sz="2800" b="1" i="1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</a:t>
            </a:r>
            <a:r>
              <a:rPr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izquierdo,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r>
              <a:rPr sz="2800" b="1" i="1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negativa,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b="1" i="1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(manteniendo</a:t>
            </a:r>
            <a:r>
              <a:rPr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i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spc="525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conducirlo</a:t>
            </a:r>
            <a:r>
              <a:rPr sz="2800" b="1" i="1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b="1" i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2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inestabilidad,</a:t>
            </a:r>
            <a:r>
              <a:rPr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salvo</a:t>
            </a:r>
            <a:r>
              <a:rPr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2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cuente</a:t>
            </a:r>
            <a:r>
              <a:rPr sz="2800" b="1" i="1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</a:t>
            </a:r>
            <a:r>
              <a:rPr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compensación.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2">
              <a:spcBef>
                <a:spcPts val="1375"/>
              </a:spcBef>
            </a:pP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b="1" spc="-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recordar!!!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14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238556" y="9059387"/>
            <a:ext cx="182582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marR="5080" algn="just">
              <a:spcBef>
                <a:spcPts val="100"/>
              </a:spcBef>
            </a:pPr>
            <a:r>
              <a:rPr sz="28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b="1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encadenados</a:t>
            </a:r>
            <a:r>
              <a:rPr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sucediendo</a:t>
            </a:r>
            <a:r>
              <a:rPr sz="2800" b="1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acompañados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b="1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spc="2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conduce</a:t>
            </a:r>
            <a:r>
              <a:rPr sz="2800" b="1" i="1" spc="25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b="1" i="1" spc="25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2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2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2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perfil</a:t>
            </a:r>
            <a:r>
              <a:rPr sz="2800" b="1" i="1" spc="2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b="1" i="1" spc="2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b="1" i="1" spc="2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2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b="1" i="1" spc="2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“extensa”</a:t>
            </a:r>
            <a:r>
              <a:rPr sz="2800" b="1" i="1" spc="2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10592" y="242666"/>
            <a:ext cx="13550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04" algn="just">
              <a:spcBef>
                <a:spcPts val="1340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Figura1.6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lang="es-ES"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-30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12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spc="-15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</a:t>
            </a:r>
            <a:r>
              <a:rPr lang="es-ES" sz="2800" b="1" spc="-15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RMAX</a:t>
            </a:r>
            <a:endParaRPr lang="es-ES" sz="2800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210592" y="7194299"/>
            <a:ext cx="18214866" cy="1824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5475" marR="132723" indent="-514350" algn="just">
              <a:spcBef>
                <a:spcPts val="95"/>
              </a:spcBef>
              <a:buFont typeface="+mj-lt"/>
              <a:buAutoNum type="arabicPeriod"/>
              <a:tabLst>
                <a:tab pos="299738" algn="l"/>
              </a:tabLst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	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bastante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frecuente.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85475" marR="353082" indent="-514350" algn="just">
              <a:lnSpc>
                <a:spcPct val="100800"/>
              </a:lnSpc>
              <a:spcBef>
                <a:spcPts val="5"/>
              </a:spcBef>
              <a:buFont typeface="+mj-lt"/>
              <a:buAutoNum type="arabicPeriod"/>
              <a:tabLst>
                <a:tab pos="299738" algn="l"/>
              </a:tabLst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i="1" spc="3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frecuente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	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complejo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08756" y="888793"/>
            <a:ext cx="18288000" cy="980460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26414" marR="6985" indent="-514350" algn="just">
              <a:spcBef>
                <a:spcPts val="19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varias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</a:t>
            </a:r>
            <a:r>
              <a:rPr sz="2800" i="1" spc="2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generadoras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cercanas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consumo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funcionamiento.</a:t>
            </a:r>
            <a:r>
              <a:rPr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consecuencia,</a:t>
            </a:r>
            <a:r>
              <a:rPr sz="2800" i="1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i="1" spc="2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cargadas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quedan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pocas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reservas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6985" indent="-514350" algn="just">
              <a:spcBef>
                <a:spcPts val="19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715" indent="-514350" algn="just">
              <a:spcBef>
                <a:spcPts val="92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desencadenante</a:t>
            </a:r>
            <a:r>
              <a:rPr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colapso</a:t>
            </a:r>
            <a:r>
              <a:rPr sz="2800" i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i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cargada,</a:t>
            </a:r>
            <a:r>
              <a:rPr sz="2800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adyacentes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715" indent="-514350" algn="just">
              <a:spcBef>
                <a:spcPts val="92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080" indent="-514350" algn="just">
              <a:spcBef>
                <a:spcPts val="88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Inmediatamente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desciende</a:t>
            </a:r>
            <a:r>
              <a:rPr sz="2800" i="1" spc="2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2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centros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consumo,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desciende</a:t>
            </a:r>
            <a:r>
              <a:rPr sz="2800" i="1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i="1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beneficioso</a:t>
            </a:r>
            <a:r>
              <a:rPr sz="2800" i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i="1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tensión.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lado, el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</a:t>
            </a:r>
            <a:r>
              <a:rPr sz="2800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800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</a:t>
            </a:r>
            <a:r>
              <a:rPr sz="2800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aporte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reactiva,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recuperar</a:t>
            </a:r>
            <a:r>
              <a:rPr sz="2800" i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terminales.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</a:t>
            </a:r>
            <a:r>
              <a:rPr sz="2800" i="1" spc="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i="1" spc="3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trasformadores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4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i="1" spc="3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tensión.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i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probable</a:t>
            </a:r>
            <a:r>
              <a:rPr sz="2800" i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encuentren cerca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su límite de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 térmico, tanto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080" indent="-514350" algn="just">
              <a:spcBef>
                <a:spcPts val="88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6985" indent="-514350" algn="just">
              <a:spcBef>
                <a:spcPts val="950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z="2800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responden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bajada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cambiando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tomas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trasformadores</a:t>
            </a:r>
            <a:r>
              <a:rPr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reguladores,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2-4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minutos</a:t>
            </a:r>
            <a:r>
              <a:rPr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recupera</a:t>
            </a:r>
            <a:r>
              <a:rPr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sz="2800" i="1" spc="2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líneas,</a:t>
            </a:r>
            <a:r>
              <a:rPr sz="2800" i="1" spc="2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2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sz="2800" i="1" spc="2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generadores.</a:t>
            </a:r>
            <a:r>
              <a:rPr sz="2800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margen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amplio,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resistivas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asociadas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3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termostatos</a:t>
            </a:r>
            <a:r>
              <a:rPr sz="2800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comienzan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recuperarse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detectar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descenso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temperatura.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080" indent="-514350" algn="just">
              <a:spcBef>
                <a:spcPts val="885"/>
              </a:spcBef>
              <a:buClr>
                <a:srgbClr val="FF0000"/>
              </a:buClr>
              <a:buFont typeface="+mj-lt"/>
              <a:buAutoNum type="arabicPeriod"/>
              <a:tabLst>
                <a:tab pos="240043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08756" y="317500"/>
            <a:ext cx="1828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secuencia típica de sucesos que pueden desembocar en un colapso de tensión es la siguiente: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08756" y="393700"/>
            <a:ext cx="18288000" cy="413382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26414" marR="5080" indent="-514350" algn="just">
              <a:spcBef>
                <a:spcPts val="885"/>
              </a:spcBef>
              <a:buClr>
                <a:srgbClr val="FF0000"/>
              </a:buClr>
              <a:buFont typeface="+mj-lt"/>
              <a:buAutoNum type="arabicPeriod" startAt="5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uno,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alcanzando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aporte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reactiva,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establecido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admisible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campo.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sz="2800" i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</a:t>
            </a:r>
            <a:r>
              <a:rPr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generador,</a:t>
            </a:r>
            <a:r>
              <a:rPr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i="1" spc="2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desciende.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incremento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inducido,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caliente</a:t>
            </a:r>
            <a:r>
              <a:rPr sz="2800" i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inducido.</a:t>
            </a:r>
            <a:r>
              <a:rPr sz="2800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i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sz="2800" i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deja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</a:t>
            </a:r>
            <a:r>
              <a:rPr sz="2800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trasfiere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</a:t>
            </a:r>
            <a:r>
              <a:rPr sz="2800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agravando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situación.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Además,</a:t>
            </a:r>
            <a:r>
              <a:rPr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conforme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desciende</a:t>
            </a:r>
            <a:r>
              <a:rPr sz="2800" i="1" spc="3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i="1" spc="3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tensión,</a:t>
            </a:r>
            <a:r>
              <a:rPr sz="2800" i="1" spc="3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i="1" spc="3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baterías</a:t>
            </a:r>
            <a:r>
              <a:rPr sz="2800" i="1" spc="3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</a:t>
            </a:r>
            <a:r>
              <a:rPr sz="2800" i="1" spc="3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paralelo</a:t>
            </a:r>
            <a:r>
              <a:rPr sz="2800" i="1" spc="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repartidas</a:t>
            </a:r>
            <a:r>
              <a:rPr sz="2800" i="1" spc="3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3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sz="2800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eficientes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5080" indent="-514350" algn="just">
              <a:spcBef>
                <a:spcPts val="885"/>
              </a:spcBef>
              <a:buClr>
                <a:srgbClr val="FF0000"/>
              </a:buClr>
              <a:buFont typeface="+mj-lt"/>
              <a:buAutoNum type="arabicPeriod" startAt="5"/>
              <a:tabLst>
                <a:tab pos="240043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4" marR="11431" indent="-514350" algn="just">
              <a:spcBef>
                <a:spcPts val="930"/>
              </a:spcBef>
              <a:buClr>
                <a:srgbClr val="FF0000"/>
              </a:buClr>
              <a:buFont typeface="+mj-lt"/>
              <a:buAutoNum type="arabicPeriod" startAt="5"/>
              <a:tabLst>
                <a:tab pos="240043" algn="l"/>
              </a:tabLst>
            </a:pP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provocar</a:t>
            </a:r>
            <a:r>
              <a:rPr sz="2800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i="1" spc="4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amplia</a:t>
            </a:r>
            <a:r>
              <a:rPr sz="2800" i="1" spc="4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4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generalizada</a:t>
            </a:r>
            <a:r>
              <a:rPr sz="2800" i="1" spc="4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4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tensión.</a:t>
            </a:r>
            <a:r>
              <a:rPr sz="2800" i="1" spc="4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perderse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generadores,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llegar</a:t>
            </a:r>
            <a:r>
              <a:rPr sz="2800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apagón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i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sz="2800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extenso</a:t>
            </a:r>
            <a:r>
              <a:rPr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69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234" y="469900"/>
            <a:ext cx="18061659" cy="4324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>
              <a:spcBef>
                <a:spcPts val="100"/>
              </a:spcBef>
            </a:pPr>
            <a:r>
              <a:rPr sz="32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32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lang="es-ES" sz="32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141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“Un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</a:t>
            </a:r>
            <a:r>
              <a:rPr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si,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paulatino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inmutable</a:t>
            </a:r>
            <a:r>
              <a:rPr sz="2800" b="1" i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o,</a:t>
            </a:r>
            <a:r>
              <a:rPr sz="2800" b="1" i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adopta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oscilar</a:t>
            </a:r>
            <a:r>
              <a:rPr sz="2800" b="1" i="1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</a:t>
            </a:r>
            <a:endParaRPr lang="es-ES" sz="2800" b="1" i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14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señal,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habilidad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mantenerse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sometido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perturbación.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contexto,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aquella</a:t>
            </a:r>
            <a:r>
              <a:rPr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linealizada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17</a:t>
            </a:fld>
            <a:endParaRPr spc="-25" dirty="0"/>
          </a:p>
        </p:txBody>
      </p:sp>
      <p:sp>
        <p:nvSpPr>
          <p:cNvPr id="7" name="Rectángulo 6"/>
          <p:cNvSpPr/>
          <p:nvPr/>
        </p:nvSpPr>
        <p:spPr>
          <a:xfrm>
            <a:off x="-17586" y="5499100"/>
            <a:ext cx="18508479" cy="133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4" marR="62869" algn="ctr">
              <a:lnSpc>
                <a:spcPct val="95900"/>
              </a:lnSpc>
              <a:spcBef>
                <a:spcPts val="95"/>
              </a:spcBef>
            </a:pP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1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llevar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cabo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lang="es-ES" sz="2800" b="1" i="1" spc="1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1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tipo,</a:t>
            </a:r>
            <a:r>
              <a:rPr lang="es-ES" sz="2800" b="1" i="1" spc="8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basta</a:t>
            </a:r>
            <a:r>
              <a:rPr lang="es-ES" sz="2800" b="1" i="1" spc="1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lang="es-ES" sz="2800" b="1" i="1" spc="1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modelación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linealizada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7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8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17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18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17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decir,</a:t>
            </a:r>
            <a:r>
              <a:rPr lang="es-ES" sz="2800" b="1" i="1" spc="17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8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2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representada</a:t>
            </a:r>
            <a:r>
              <a:rPr lang="es-ES" sz="2800" b="1" i="1" spc="17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17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17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</a:t>
            </a:r>
            <a:r>
              <a:rPr lang="es-ES" sz="2800" b="1" i="1" spc="18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lang="es-ES" sz="2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13556" y="241300"/>
            <a:ext cx="17962013" cy="1023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>
              <a:spcBef>
                <a:spcPts val="100"/>
              </a:spcBef>
            </a:pPr>
            <a:r>
              <a:rPr sz="32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32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endParaRPr lang="es-ES" sz="32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algn="just">
              <a:spcBef>
                <a:spcPts val="100"/>
              </a:spcBef>
            </a:pPr>
            <a:endParaRPr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7620" algn="just">
              <a:spcBef>
                <a:spcPts val="141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uando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tipo,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imposible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es,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realice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despeje de la misma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presencia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maniobras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estabilizantes.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762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sistema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involucra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topológicos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afecta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balance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potencia,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adopta</a:t>
            </a:r>
            <a:r>
              <a:rPr sz="2800" spc="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tensiones,</a:t>
            </a:r>
            <a:r>
              <a:rPr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frecuencia,</a:t>
            </a:r>
            <a:r>
              <a:rPr sz="2800" spc="4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muestran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oscilatorio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762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8890" algn="just">
              <a:spcBef>
                <a:spcPts val="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temporal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concluir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 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lo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el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vista 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estabilidad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transitoria.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olvidar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suficientemente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severa,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improbable,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capaz</a:t>
            </a:r>
            <a:r>
              <a:rPr sz="2800" spc="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provocar</a:t>
            </a:r>
            <a:r>
              <a:rPr sz="2800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premisa, todos los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serían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inestables.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985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involucran, 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grandes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lineales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8255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da,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“ángulo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carga”,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“ángulo 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“ángulo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3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19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437356" y="698500"/>
            <a:ext cx="18055798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rotores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6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indefinidamente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tiempo,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inacapaz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alcanzar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 estado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aceptable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inestable.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13335" algn="just">
              <a:spcBef>
                <a:spcPts val="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analice,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encontraran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esto,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2"/>
          <p:cNvSpPr txBox="1"/>
          <p:nvPr/>
        </p:nvSpPr>
        <p:spPr>
          <a:xfrm>
            <a:off x="5426655" y="4203700"/>
            <a:ext cx="8077200" cy="2487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 algn="just">
              <a:spcBef>
                <a:spcPts val="10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240679" algn="l"/>
              </a:tabLst>
            </a:pP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</a:t>
            </a:r>
            <a:r>
              <a:rPr sz="3200" b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endParaRPr lang="es-ES" sz="3200" b="1" spc="-1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spcBef>
                <a:spcPts val="10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240679" algn="l"/>
              </a:tabLst>
            </a:pPr>
            <a:endParaRPr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240679" algn="l"/>
              </a:tabLst>
            </a:pP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-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Mediano</a:t>
            </a:r>
            <a:r>
              <a:rPr sz="3200" b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endParaRPr lang="es-ES" sz="3200" b="1" spc="-1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240679" algn="l"/>
              </a:tabLst>
            </a:pPr>
            <a:endParaRPr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spcBef>
                <a:spcPts val="25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240679" algn="l"/>
              </a:tabLst>
            </a:pP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sz="3200" b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endParaRPr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70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1156" y="930057"/>
            <a:ext cx="18211800" cy="89639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3186" lvl="3" indent="-900485" algn="just">
              <a:spcBef>
                <a:spcPts val="100"/>
              </a:spcBef>
              <a:buAutoNum type="arabicPeriod"/>
              <a:tabLst>
                <a:tab pos="913186" algn="l"/>
              </a:tabLst>
            </a:pP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32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32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(primer</a:t>
            </a:r>
            <a:r>
              <a:rPr sz="32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32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32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3186" lvl="3" indent="-900485" algn="just">
              <a:spcBef>
                <a:spcPts val="100"/>
              </a:spcBef>
              <a:buAutoNum type="arabicPeriod"/>
              <a:tabLst>
                <a:tab pos="913186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234964" algn="just">
              <a:spcBef>
                <a:spcPts val="944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</a:t>
            </a:r>
            <a:r>
              <a:rPr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2800" b="1" i="1" spc="2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(primer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intercambio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entre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máquinas,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234964" algn="just">
              <a:spcBef>
                <a:spcPts val="944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11431" algn="just">
              <a:spcBef>
                <a:spcPts val="92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abarca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 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 sincrónicas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ocurrir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también,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dependiendo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produzcan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42" marR="8255" lvl="3" indent="-686477" algn="just">
              <a:buFont typeface="Arial"/>
              <a:buAutoNum type="arabicPeriod" startAt="2"/>
              <a:tabLst>
                <a:tab pos="698542" algn="l"/>
              </a:tabLst>
            </a:pP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32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Mediano</a:t>
            </a:r>
            <a:r>
              <a:rPr sz="32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</a:t>
            </a:r>
            <a:r>
              <a:rPr sz="3200" b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(desde</a:t>
            </a:r>
            <a:r>
              <a:rPr sz="32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3200" b="1" i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3200" b="1" i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3200" b="1" i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3200" b="1" i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</a:t>
            </a:r>
            <a:r>
              <a:rPr lang="es-ES" sz="32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32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32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42" marR="8255" lvl="3" indent="-686477" algn="just">
              <a:buFont typeface="Arial"/>
              <a:buAutoNum type="arabicPeriod" startAt="2"/>
              <a:tabLst>
                <a:tab pos="698542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10160" algn="just">
              <a:spcBef>
                <a:spcPts val="91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interviene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35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regulación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potencia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 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una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</a:t>
            </a:r>
            <a:r>
              <a:rPr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compensar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origina.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almacenada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rotantes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disminuir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ocasionando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envía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restaurar la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reguladores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“frecuencia-potencia”.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31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1156" y="317500"/>
            <a:ext cx="18211800" cy="48141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42" lvl="3" indent="-685842" algn="just">
              <a:buAutoNum type="arabicPeriod" startAt="3"/>
              <a:tabLst>
                <a:tab pos="698542" algn="l"/>
              </a:tabLst>
            </a:pPr>
            <a:r>
              <a:rPr sz="32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sz="32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 (hasta</a:t>
            </a:r>
            <a:r>
              <a:rPr sz="32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32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32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ocurrida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falla)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635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20-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sz="2800" b="1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minutos</a:t>
            </a:r>
            <a:r>
              <a:rPr sz="2800" b="1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posteriores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perturbación,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estando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(N-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“estado</a:t>
            </a:r>
            <a:r>
              <a:rPr sz="2800" b="1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posfalla</a:t>
            </a:r>
            <a:r>
              <a:rPr sz="2800" b="1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b="1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restitución”</a:t>
            </a:r>
            <a:r>
              <a:rPr sz="2800" b="1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inicial,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obliga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modificar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 inicial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alcanzar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oscilatorio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permanezcan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especificado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organismos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sistema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órgano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CAMMESA)</a:t>
            </a: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Aspectos</a:t>
            </a:r>
            <a:r>
              <a:rPr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b="1" i="1" spc="-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destacar!!!!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21</a:t>
            </a:fld>
            <a:endParaRPr spc="-25" dirty="0"/>
          </a:p>
        </p:txBody>
      </p:sp>
      <p:sp>
        <p:nvSpPr>
          <p:cNvPr id="2" name="Rectángulo 1"/>
          <p:cNvSpPr/>
          <p:nvPr/>
        </p:nvSpPr>
        <p:spPr>
          <a:xfrm>
            <a:off x="208756" y="5305189"/>
            <a:ext cx="18211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4" marR="62869" algn="just">
              <a:spcBef>
                <a:spcPts val="100"/>
              </a:spcBef>
            </a:pP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sz="2800" b="1" i="1" spc="1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</a:t>
            </a:r>
            <a:r>
              <a:rPr lang="es-ES" sz="2800" b="1" i="1" spc="8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contar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necesarios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lang="es-ES" sz="2800" b="1" i="1" spc="1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i="1" spc="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spc="9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establecidos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organismo</a:t>
            </a:r>
            <a:r>
              <a:rPr lang="es-ES" sz="2800" b="1" i="1" spc="1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spc="15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lang="es-ES" sz="2800" b="1" i="1" spc="1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presenten</a:t>
            </a:r>
            <a:r>
              <a:rPr lang="es-ES" sz="2800" b="1" i="1" spc="1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lang="es-ES" sz="2800" b="1" i="1" spc="1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impliquen</a:t>
            </a:r>
            <a:r>
              <a:rPr lang="es-ES" sz="2800" b="1" i="1" spc="1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desbalances</a:t>
            </a:r>
            <a:r>
              <a:rPr lang="es-ES" sz="2800" b="1" i="1" spc="1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normal.</a:t>
            </a:r>
            <a:endParaRPr lang="es-ES" sz="2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08756" y="7164055"/>
            <a:ext cx="18211800" cy="327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715" algn="just">
              <a:spcBef>
                <a:spcPts val="160"/>
              </a:spcBef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lang="es-ES"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exigidas</a:t>
            </a:r>
            <a:r>
              <a:rPr lang="es-ES"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lang="es-ES"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Diseño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Diagnóstico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tales</a:t>
            </a:r>
            <a:r>
              <a:rPr lang="es-ES" sz="2800" b="1" i="1" spc="3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permitan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verificar</a:t>
            </a:r>
            <a:r>
              <a:rPr lang="es-ES" sz="2800" b="1" i="1" spc="4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cumplimiento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3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criterios</a:t>
            </a:r>
            <a:r>
              <a:rPr lang="es-ES" sz="2800" b="1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desempeño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dinámico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simuladas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operación,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320"/>
              </a:spcBef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spc="35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	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lang="es-ES" sz="2800" b="1" i="1" spc="-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b="1" i="1" spc="-1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i="1" spc="-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08250" marR="5080" indent="-2508250" algn="just">
              <a:tabLst>
                <a:tab pos="1080201" algn="l"/>
              </a:tabLst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N-</a:t>
            </a:r>
            <a:r>
              <a:rPr lang="es-ES" sz="28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-2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37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algún</a:t>
            </a:r>
            <a:r>
              <a:rPr lang="es-ES" sz="2800" b="1" i="1" spc="37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b="1" i="1" spc="38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lang="es-ES" sz="2800" b="1" i="1" spc="38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8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servicio,</a:t>
            </a:r>
            <a:r>
              <a:rPr lang="es-ES" sz="2800" b="1" i="1" spc="38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39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b="1" i="1" spc="38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38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línea,</a:t>
            </a:r>
            <a:r>
              <a:rPr lang="es-ES" sz="2800" b="1" i="1" spc="42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generador,</a:t>
            </a:r>
            <a:r>
              <a:rPr lang="es-ES" sz="2800" b="1" i="1" spc="-2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3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transformador,</a:t>
            </a:r>
            <a:r>
              <a:rPr lang="es-ES" sz="2800" b="1" i="1" spc="-2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2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lang="es-ES" sz="2800" b="1" i="1" spc="-3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cargas,</a:t>
            </a:r>
            <a:r>
              <a:rPr lang="es-ES" sz="2800" b="1" i="1" spc="-3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46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284956" y="1039057"/>
            <a:ext cx="18211800" cy="303672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1" marR="6985" algn="just">
              <a:spcBef>
                <a:spcPts val="160"/>
              </a:spcBef>
            </a:pP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</a:t>
            </a:r>
            <a:r>
              <a:rPr sz="2800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z="2800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sz="2800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sz="2800" spc="2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interconectadas</a:t>
            </a:r>
            <a:r>
              <a:rPr sz="2800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</a:t>
            </a:r>
            <a:r>
              <a:rPr sz="2800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</a:t>
            </a:r>
            <a:r>
              <a:rPr sz="2800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3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aparición</a:t>
            </a:r>
            <a:r>
              <a:rPr sz="2800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sz="2800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restaurativas</a:t>
            </a:r>
            <a:r>
              <a:rPr sz="2800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actúan</a:t>
            </a:r>
            <a:r>
              <a:rPr sz="2800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</a:t>
            </a:r>
            <a:r>
              <a:rPr sz="2800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contrario</a:t>
            </a:r>
            <a:r>
              <a:rPr sz="2800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normal,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spc="229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229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i="1" spc="22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i="1" spc="2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entrada</a:t>
            </a:r>
            <a:r>
              <a:rPr sz="2800" b="1" i="1" spc="1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0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0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114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i="1" spc="1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salida</a:t>
            </a:r>
            <a:r>
              <a:rPr sz="2800" b="1" i="1" spc="10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b="1" i="1" spc="114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15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permaneciendo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podemos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85556" y="4886754"/>
            <a:ext cx="7086600" cy="4591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1" marR="5080" indent="50168" algn="just">
              <a:spcBef>
                <a:spcPts val="220"/>
              </a:spcBef>
              <a:tabLst>
                <a:tab pos="1016062" algn="l"/>
              </a:tabLst>
            </a:pP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de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entrada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556559" y="5450999"/>
            <a:ext cx="514200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b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constante!!!</a:t>
            </a:r>
            <a:r>
              <a:rPr sz="2800" b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(ns)</a:t>
            </a:r>
            <a:endParaRPr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2560" y="6772222"/>
            <a:ext cx="18211800" cy="30668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1" marR="9525" algn="just">
              <a:spcBef>
                <a:spcPts val="195"/>
              </a:spcBef>
            </a:pPr>
            <a:r>
              <a:rPr sz="2800" dirty="0">
                <a:latin typeface="Microsoft Sans Serif"/>
                <a:cs typeface="Microsoft Sans Serif"/>
              </a:rPr>
              <a:t>Para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comprender</a:t>
            </a:r>
            <a:r>
              <a:rPr sz="2800" spc="2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los</a:t>
            </a:r>
            <a:r>
              <a:rPr sz="2800" spc="2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fenómenos</a:t>
            </a:r>
            <a:r>
              <a:rPr sz="2800" spc="2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que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presentan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en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la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temática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</a:t>
            </a:r>
            <a:r>
              <a:rPr sz="2800" spc="2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la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relación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entre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las </a:t>
            </a:r>
            <a:r>
              <a:rPr sz="2800" dirty="0">
                <a:latin typeface="Microsoft Sans Serif"/>
                <a:cs typeface="Microsoft Sans Serif"/>
              </a:rPr>
              <a:t>distintas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variables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intervinientes,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es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conveniente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relacionar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dichas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variables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tomándolas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a </a:t>
            </a:r>
            <a:r>
              <a:rPr sz="2800" dirty="0">
                <a:latin typeface="Microsoft Sans Serif"/>
                <a:cs typeface="Microsoft Sans Serif"/>
              </a:rPr>
              <a:t>pares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observar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el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comportamiento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relativo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entre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ellas.</a:t>
            </a:r>
            <a:endParaRPr sz="2800" dirty="0">
              <a:latin typeface="Microsoft Sans Serif"/>
              <a:cs typeface="Microsoft Sans Serif"/>
            </a:endParaRPr>
          </a:p>
          <a:p>
            <a:pPr marL="12701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consideremos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sencillo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analicemos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(δ),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5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15"/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</a:t>
            </a:r>
            <a:r>
              <a:rPr sz="2800" b="1" spc="3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spc="-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spc="-2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6384" y="8623300"/>
            <a:ext cx="5875972" cy="207010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7585390" y="4983039"/>
            <a:ext cx="3596165" cy="1812574"/>
            <a:chOff x="2770504" y="5788977"/>
            <a:chExt cx="1295400" cy="619760"/>
          </a:xfrm>
        </p:grpSpPr>
        <p:sp>
          <p:nvSpPr>
            <p:cNvPr id="31" name="object 31"/>
            <p:cNvSpPr/>
            <p:nvPr/>
          </p:nvSpPr>
          <p:spPr>
            <a:xfrm>
              <a:off x="2780029" y="6046469"/>
              <a:ext cx="1276350" cy="190500"/>
            </a:xfrm>
            <a:custGeom>
              <a:avLst/>
              <a:gdLst/>
              <a:ahLst/>
              <a:cxnLst/>
              <a:rect l="l" t="t" r="r" b="b"/>
              <a:pathLst>
                <a:path w="1276350" h="190500">
                  <a:moveTo>
                    <a:pt x="0" y="190500"/>
                  </a:moveTo>
                  <a:lnTo>
                    <a:pt x="127634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84854" y="6156324"/>
              <a:ext cx="266700" cy="238125"/>
            </a:xfrm>
            <a:custGeom>
              <a:avLst/>
              <a:gdLst/>
              <a:ahLst/>
              <a:cxnLst/>
              <a:rect l="l" t="t" r="r" b="b"/>
              <a:pathLst>
                <a:path w="266700" h="238125">
                  <a:moveTo>
                    <a:pt x="133350" y="0"/>
                  </a:moveTo>
                  <a:lnTo>
                    <a:pt x="0" y="91059"/>
                  </a:lnTo>
                  <a:lnTo>
                    <a:pt x="51816" y="238125"/>
                  </a:lnTo>
                  <a:lnTo>
                    <a:pt x="214884" y="238125"/>
                  </a:lnTo>
                  <a:lnTo>
                    <a:pt x="266700" y="91059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84854" y="6156324"/>
              <a:ext cx="266700" cy="238125"/>
            </a:xfrm>
            <a:custGeom>
              <a:avLst/>
              <a:gdLst/>
              <a:ahLst/>
              <a:cxnLst/>
              <a:rect l="l" t="t" r="r" b="b"/>
              <a:pathLst>
                <a:path w="266700" h="238125">
                  <a:moveTo>
                    <a:pt x="133350" y="0"/>
                  </a:moveTo>
                  <a:lnTo>
                    <a:pt x="0" y="91059"/>
                  </a:lnTo>
                  <a:lnTo>
                    <a:pt x="51816" y="238125"/>
                  </a:lnTo>
                  <a:lnTo>
                    <a:pt x="214884" y="238125"/>
                  </a:lnTo>
                  <a:lnTo>
                    <a:pt x="266700" y="91059"/>
                  </a:lnTo>
                  <a:lnTo>
                    <a:pt x="133350" y="0"/>
                  </a:lnTo>
                  <a:close/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9092" y="5950902"/>
              <a:ext cx="114300" cy="2101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0617" y="5788977"/>
              <a:ext cx="114300" cy="210185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22</a:t>
            </a:fld>
            <a:endParaRPr spc="-25" dirty="0"/>
          </a:p>
        </p:txBody>
      </p:sp>
      <p:sp>
        <p:nvSpPr>
          <p:cNvPr id="38" name="Rectángulo 37"/>
          <p:cNvSpPr/>
          <p:nvPr/>
        </p:nvSpPr>
        <p:spPr>
          <a:xfrm>
            <a:off x="284956" y="317500"/>
            <a:ext cx="13736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9">
              <a:spcBef>
                <a:spcPts val="50"/>
              </a:spcBef>
              <a:tabLst>
                <a:tab pos="523907" algn="l"/>
              </a:tabLst>
            </a:pPr>
            <a:r>
              <a:rPr lang="es-ES"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2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Angulo</a:t>
            </a:r>
            <a:r>
              <a:rPr lang="es-ES" sz="32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32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Rotor:</a:t>
            </a:r>
            <a:r>
              <a:rPr lang="es-ES" sz="32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lang="es-ES" sz="32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32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32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172560" y="4038851"/>
            <a:ext cx="18324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4" algn="ctr">
              <a:spcBef>
                <a:spcPts val="960"/>
              </a:spcBef>
            </a:pP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“La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lang="es-ES" sz="2800" b="1" i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lang="es-ES" sz="2800" b="1" i="1" spc="-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lang="es-ES" sz="2800" b="1" i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opuestas”.</a:t>
            </a:r>
            <a:endParaRPr lang="es-ES" sz="2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object 23"/>
          <p:cNvSpPr txBox="1"/>
          <p:nvPr/>
        </p:nvSpPr>
        <p:spPr>
          <a:xfrm>
            <a:off x="9753666" y="4422697"/>
            <a:ext cx="7086600" cy="4591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1" marR="5080" indent="50168" algn="just">
              <a:spcBef>
                <a:spcPts val="220"/>
              </a:spcBef>
              <a:tabLst>
                <a:tab pos="1016062" algn="l"/>
              </a:tabLst>
            </a:pP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Salida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393700"/>
            <a:ext cx="4572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b-</a:t>
            </a:r>
            <a:r>
              <a:rPr sz="2800" b="1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idealizado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881" y="2997120"/>
            <a:ext cx="4038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c-</a:t>
            </a:r>
            <a:r>
              <a:rPr sz="2800" b="1" spc="3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3556" y="129055"/>
            <a:ext cx="7399244" cy="45305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3557" y="5106605"/>
            <a:ext cx="4572000" cy="174855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1315" marR="5080" indent="-228614" algn="just">
              <a:spcBef>
                <a:spcPts val="195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d-</a:t>
            </a:r>
            <a:r>
              <a:rPr sz="28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(motor- generador)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971756" y="3898900"/>
            <a:ext cx="9551119" cy="5159413"/>
            <a:chOff x="1484629" y="6057899"/>
            <a:chExt cx="4762500" cy="2737593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4629" y="6057899"/>
              <a:ext cx="3441065" cy="25038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1410" y="7318374"/>
              <a:ext cx="1315719" cy="123761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77197" y="7311072"/>
              <a:ext cx="0" cy="1134745"/>
            </a:xfrm>
            <a:custGeom>
              <a:avLst/>
              <a:gdLst/>
              <a:ahLst/>
              <a:cxnLst/>
              <a:rect l="l" t="t" r="r" b="b"/>
              <a:pathLst>
                <a:path h="1134745">
                  <a:moveTo>
                    <a:pt x="0" y="0"/>
                  </a:moveTo>
                  <a:lnTo>
                    <a:pt x="0" y="1134427"/>
                  </a:lnTo>
                </a:path>
              </a:pathLst>
            </a:custGeom>
            <a:ln w="38100">
              <a:solidFill>
                <a:srgbClr val="00AF5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39084" y="8445499"/>
              <a:ext cx="295275" cy="333375"/>
            </a:xfrm>
            <a:custGeom>
              <a:avLst/>
              <a:gdLst/>
              <a:ahLst/>
              <a:cxnLst/>
              <a:rect l="l" t="t" r="r" b="b"/>
              <a:pathLst>
                <a:path w="295275" h="333375">
                  <a:moveTo>
                    <a:pt x="295275" y="0"/>
                  </a:moveTo>
                  <a:lnTo>
                    <a:pt x="0" y="0"/>
                  </a:lnTo>
                  <a:lnTo>
                    <a:pt x="0" y="333374"/>
                  </a:lnTo>
                  <a:lnTo>
                    <a:pt x="295275" y="333374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39084" y="8462117"/>
              <a:ext cx="295275" cy="333375"/>
            </a:xfrm>
            <a:custGeom>
              <a:avLst/>
              <a:gdLst/>
              <a:ahLst/>
              <a:cxnLst/>
              <a:rect l="l" t="t" r="r" b="b"/>
              <a:pathLst>
                <a:path w="295275" h="333375">
                  <a:moveTo>
                    <a:pt x="0" y="333374"/>
                  </a:moveTo>
                  <a:lnTo>
                    <a:pt x="295275" y="333374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3333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63475" y="9058313"/>
            <a:ext cx="1805940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2" algn="just">
              <a:spcBef>
                <a:spcPts val="100"/>
              </a:spcBef>
            </a:pP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9046" marR="30482" indent="-361337" algn="just">
              <a:spcBef>
                <a:spcPts val="65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="1" i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14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transferencia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23</a:t>
            </a:fld>
            <a:endParaRPr spc="-25" dirty="0"/>
          </a:p>
        </p:txBody>
      </p:sp>
      <p:sp>
        <p:nvSpPr>
          <p:cNvPr id="24" name="object 24"/>
          <p:cNvSpPr txBox="1"/>
          <p:nvPr/>
        </p:nvSpPr>
        <p:spPr>
          <a:xfrm>
            <a:off x="11775684" y="8524026"/>
            <a:ext cx="37878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i="1" spc="-50" dirty="0">
                <a:solidFill>
                  <a:srgbClr val="00AF50"/>
                </a:solidFill>
                <a:latin typeface="Times New Roman"/>
                <a:cs typeface="Times New Roman"/>
              </a:rPr>
              <a:t>δ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27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08500" y="264118"/>
            <a:ext cx="7261329" cy="245388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7356" y="393700"/>
            <a:ext cx="4419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resumen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57357" y="625427"/>
            <a:ext cx="1043939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ctr"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b="1" spc="-3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</a:t>
            </a:r>
            <a:r>
              <a:rPr sz="28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cuplas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967984" algn="ctr"/>
            <a:r>
              <a:rPr sz="2800" b="1" dirty="0">
                <a:solidFill>
                  <a:srgbClr val="E26C0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-5" dirty="0">
                <a:solidFill>
                  <a:srgbClr val="E26C0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E26C0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sincronizante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62156" y="3596857"/>
            <a:ext cx="10898445" cy="10419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06086" algn="just">
              <a:spcBef>
                <a:spcPts val="105"/>
              </a:spcBef>
            </a:pPr>
            <a:r>
              <a:rPr sz="2800" b="1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-5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20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algn="just">
              <a:spcBef>
                <a:spcPts val="1315"/>
              </a:spcBef>
              <a:tabLst>
                <a:tab pos="553119" algn="l"/>
              </a:tabLst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espuesta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pequeñas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7357" y="4880871"/>
            <a:ext cx="10439399" cy="282802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2556" y="7708900"/>
            <a:ext cx="10744200" cy="2744404"/>
          </a:xfrm>
          <a:prstGeom prst="rect">
            <a:avLst/>
          </a:prstGeom>
        </p:spPr>
      </p:pic>
      <p:grpSp>
        <p:nvGrpSpPr>
          <p:cNvPr id="37" name="Grupo 36"/>
          <p:cNvGrpSpPr/>
          <p:nvPr/>
        </p:nvGrpSpPr>
        <p:grpSpPr>
          <a:xfrm>
            <a:off x="10952797" y="1930913"/>
            <a:ext cx="4648518" cy="1728470"/>
            <a:chOff x="8685625" y="4262505"/>
            <a:chExt cx="1838960" cy="977265"/>
          </a:xfrm>
        </p:grpSpPr>
        <p:grpSp>
          <p:nvGrpSpPr>
            <p:cNvPr id="8" name="object 8"/>
            <p:cNvGrpSpPr/>
            <p:nvPr/>
          </p:nvGrpSpPr>
          <p:grpSpPr>
            <a:xfrm>
              <a:off x="8685625" y="4589403"/>
              <a:ext cx="1838960" cy="478155"/>
              <a:chOff x="2958719" y="4589398"/>
              <a:chExt cx="1838960" cy="478155"/>
            </a:xfrm>
          </p:grpSpPr>
          <p:pic>
            <p:nvPicPr>
              <p:cNvPr id="9" name="object 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88564" y="4619243"/>
                <a:ext cx="1809114" cy="448310"/>
              </a:xfrm>
              <a:prstGeom prst="rect">
                <a:avLst/>
              </a:prstGeom>
            </p:spPr>
          </p:pic>
          <p:pic>
            <p:nvPicPr>
              <p:cNvPr id="10" name="object 10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964180" y="4594859"/>
                <a:ext cx="1809115" cy="448310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2958719" y="4589411"/>
                <a:ext cx="182753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1827529" h="466725">
                    <a:moveTo>
                      <a:pt x="1815325" y="0"/>
                    </a:moveTo>
                    <a:lnTo>
                      <a:pt x="6096" y="0"/>
                    </a:lnTo>
                    <a:lnTo>
                      <a:pt x="0" y="0"/>
                    </a:lnTo>
                    <a:lnTo>
                      <a:pt x="0" y="6083"/>
                    </a:lnTo>
                    <a:lnTo>
                      <a:pt x="0" y="454139"/>
                    </a:lnTo>
                    <a:lnTo>
                      <a:pt x="0" y="460235"/>
                    </a:lnTo>
                    <a:lnTo>
                      <a:pt x="6096" y="460235"/>
                    </a:lnTo>
                    <a:lnTo>
                      <a:pt x="6096" y="466331"/>
                    </a:lnTo>
                    <a:lnTo>
                      <a:pt x="1815325" y="466331"/>
                    </a:lnTo>
                    <a:lnTo>
                      <a:pt x="1815325" y="460235"/>
                    </a:lnTo>
                    <a:lnTo>
                      <a:pt x="1815325" y="454139"/>
                    </a:lnTo>
                    <a:lnTo>
                      <a:pt x="6096" y="454139"/>
                    </a:lnTo>
                    <a:lnTo>
                      <a:pt x="6096" y="6083"/>
                    </a:lnTo>
                    <a:lnTo>
                      <a:pt x="1815325" y="6083"/>
                    </a:lnTo>
                    <a:lnTo>
                      <a:pt x="1815325" y="0"/>
                    </a:lnTo>
                    <a:close/>
                  </a:path>
                  <a:path w="1827529" h="466725">
                    <a:moveTo>
                      <a:pt x="1827530" y="6083"/>
                    </a:moveTo>
                    <a:lnTo>
                      <a:pt x="1821434" y="6083"/>
                    </a:lnTo>
                    <a:lnTo>
                      <a:pt x="1821434" y="454139"/>
                    </a:lnTo>
                    <a:lnTo>
                      <a:pt x="1821434" y="460235"/>
                    </a:lnTo>
                    <a:lnTo>
                      <a:pt x="1821421" y="454139"/>
                    </a:lnTo>
                    <a:lnTo>
                      <a:pt x="1821421" y="6083"/>
                    </a:lnTo>
                    <a:lnTo>
                      <a:pt x="1821421" y="0"/>
                    </a:lnTo>
                    <a:lnTo>
                      <a:pt x="1815338" y="0"/>
                    </a:lnTo>
                    <a:lnTo>
                      <a:pt x="1815338" y="6083"/>
                    </a:lnTo>
                    <a:lnTo>
                      <a:pt x="1815338" y="454139"/>
                    </a:lnTo>
                    <a:lnTo>
                      <a:pt x="1815338" y="460235"/>
                    </a:lnTo>
                    <a:lnTo>
                      <a:pt x="1815338" y="466331"/>
                    </a:lnTo>
                    <a:lnTo>
                      <a:pt x="1821434" y="466331"/>
                    </a:lnTo>
                    <a:lnTo>
                      <a:pt x="1827517" y="466331"/>
                    </a:lnTo>
                    <a:lnTo>
                      <a:pt x="1827530" y="454139"/>
                    </a:lnTo>
                    <a:lnTo>
                      <a:pt x="1827530" y="608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object 29"/>
            <p:cNvGrpSpPr/>
            <p:nvPr/>
          </p:nvGrpSpPr>
          <p:grpSpPr>
            <a:xfrm>
              <a:off x="8695531" y="4262505"/>
              <a:ext cx="1778000" cy="977265"/>
              <a:chOff x="2968625" y="4262500"/>
              <a:chExt cx="1778000" cy="977265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2981325" y="4534534"/>
                <a:ext cx="610235" cy="565150"/>
              </a:xfrm>
              <a:custGeom>
                <a:avLst/>
                <a:gdLst/>
                <a:ahLst/>
                <a:cxnLst/>
                <a:rect l="l" t="t" r="r" b="b"/>
                <a:pathLst>
                  <a:path w="610235" h="565150">
                    <a:moveTo>
                      <a:pt x="305053" y="0"/>
                    </a:moveTo>
                    <a:lnTo>
                      <a:pt x="255590" y="3697"/>
                    </a:lnTo>
                    <a:lnTo>
                      <a:pt x="208662" y="14403"/>
                    </a:lnTo>
                    <a:lnTo>
                      <a:pt x="164897" y="31536"/>
                    </a:lnTo>
                    <a:lnTo>
                      <a:pt x="124925" y="54514"/>
                    </a:lnTo>
                    <a:lnTo>
                      <a:pt x="89376" y="82756"/>
                    </a:lnTo>
                    <a:lnTo>
                      <a:pt x="58879" y="115680"/>
                    </a:lnTo>
                    <a:lnTo>
                      <a:pt x="34063" y="152706"/>
                    </a:lnTo>
                    <a:lnTo>
                      <a:pt x="15559" y="193251"/>
                    </a:lnTo>
                    <a:lnTo>
                      <a:pt x="3994" y="236734"/>
                    </a:lnTo>
                    <a:lnTo>
                      <a:pt x="0" y="282575"/>
                    </a:lnTo>
                    <a:lnTo>
                      <a:pt x="3994" y="328415"/>
                    </a:lnTo>
                    <a:lnTo>
                      <a:pt x="15559" y="371898"/>
                    </a:lnTo>
                    <a:lnTo>
                      <a:pt x="34063" y="412443"/>
                    </a:lnTo>
                    <a:lnTo>
                      <a:pt x="58879" y="449469"/>
                    </a:lnTo>
                    <a:lnTo>
                      <a:pt x="89376" y="482393"/>
                    </a:lnTo>
                    <a:lnTo>
                      <a:pt x="124925" y="510635"/>
                    </a:lnTo>
                    <a:lnTo>
                      <a:pt x="164897" y="533613"/>
                    </a:lnTo>
                    <a:lnTo>
                      <a:pt x="208662" y="550746"/>
                    </a:lnTo>
                    <a:lnTo>
                      <a:pt x="255590" y="561452"/>
                    </a:lnTo>
                    <a:lnTo>
                      <a:pt x="305053" y="565150"/>
                    </a:lnTo>
                    <a:lnTo>
                      <a:pt x="354551" y="561452"/>
                    </a:lnTo>
                    <a:lnTo>
                      <a:pt x="401507" y="550746"/>
                    </a:lnTo>
                    <a:lnTo>
                      <a:pt x="445294" y="533613"/>
                    </a:lnTo>
                    <a:lnTo>
                      <a:pt x="485282" y="510635"/>
                    </a:lnTo>
                    <a:lnTo>
                      <a:pt x="520842" y="482393"/>
                    </a:lnTo>
                    <a:lnTo>
                      <a:pt x="551347" y="449469"/>
                    </a:lnTo>
                    <a:lnTo>
                      <a:pt x="576167" y="412443"/>
                    </a:lnTo>
                    <a:lnTo>
                      <a:pt x="594674" y="371898"/>
                    </a:lnTo>
                    <a:lnTo>
                      <a:pt x="606240" y="328415"/>
                    </a:lnTo>
                    <a:lnTo>
                      <a:pt x="610235" y="282575"/>
                    </a:lnTo>
                    <a:lnTo>
                      <a:pt x="606240" y="236734"/>
                    </a:lnTo>
                    <a:lnTo>
                      <a:pt x="594674" y="193251"/>
                    </a:lnTo>
                    <a:lnTo>
                      <a:pt x="576167" y="152706"/>
                    </a:lnTo>
                    <a:lnTo>
                      <a:pt x="551347" y="115680"/>
                    </a:lnTo>
                    <a:lnTo>
                      <a:pt x="520842" y="82756"/>
                    </a:lnTo>
                    <a:lnTo>
                      <a:pt x="485282" y="54514"/>
                    </a:lnTo>
                    <a:lnTo>
                      <a:pt x="445294" y="31536"/>
                    </a:lnTo>
                    <a:lnTo>
                      <a:pt x="401507" y="14403"/>
                    </a:lnTo>
                    <a:lnTo>
                      <a:pt x="354551" y="3697"/>
                    </a:lnTo>
                    <a:lnTo>
                      <a:pt x="305053" y="0"/>
                    </a:lnTo>
                    <a:close/>
                  </a:path>
                </a:pathLst>
              </a:custGeom>
              <a:ln w="25400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3648075" y="4394199"/>
                <a:ext cx="471805" cy="832485"/>
              </a:xfrm>
              <a:custGeom>
                <a:avLst/>
                <a:gdLst/>
                <a:ahLst/>
                <a:cxnLst/>
                <a:rect l="l" t="t" r="r" b="b"/>
                <a:pathLst>
                  <a:path w="471804" h="832485">
                    <a:moveTo>
                      <a:pt x="235965" y="0"/>
                    </a:moveTo>
                    <a:lnTo>
                      <a:pt x="167822" y="17619"/>
                    </a:lnTo>
                    <a:lnTo>
                      <a:pt x="107488" y="67049"/>
                    </a:lnTo>
                    <a:lnTo>
                      <a:pt x="81162" y="102086"/>
                    </a:lnTo>
                    <a:lnTo>
                      <a:pt x="57884" y="143147"/>
                    </a:lnTo>
                    <a:lnTo>
                      <a:pt x="38020" y="189588"/>
                    </a:lnTo>
                    <a:lnTo>
                      <a:pt x="21934" y="240768"/>
                    </a:lnTo>
                    <a:lnTo>
                      <a:pt x="9992" y="296043"/>
                    </a:lnTo>
                    <a:lnTo>
                      <a:pt x="2558" y="354769"/>
                    </a:lnTo>
                    <a:lnTo>
                      <a:pt x="0" y="416306"/>
                    </a:lnTo>
                    <a:lnTo>
                      <a:pt x="2558" y="477810"/>
                    </a:lnTo>
                    <a:lnTo>
                      <a:pt x="9992" y="536511"/>
                    </a:lnTo>
                    <a:lnTo>
                      <a:pt x="21934" y="591765"/>
                    </a:lnTo>
                    <a:lnTo>
                      <a:pt x="38020" y="642928"/>
                    </a:lnTo>
                    <a:lnTo>
                      <a:pt x="57884" y="689358"/>
                    </a:lnTo>
                    <a:lnTo>
                      <a:pt x="81162" y="730410"/>
                    </a:lnTo>
                    <a:lnTo>
                      <a:pt x="107488" y="765441"/>
                    </a:lnTo>
                    <a:lnTo>
                      <a:pt x="136496" y="793807"/>
                    </a:lnTo>
                    <a:lnTo>
                      <a:pt x="201100" y="827973"/>
                    </a:lnTo>
                    <a:lnTo>
                      <a:pt x="235965" y="832485"/>
                    </a:lnTo>
                    <a:lnTo>
                      <a:pt x="270799" y="827973"/>
                    </a:lnTo>
                    <a:lnTo>
                      <a:pt x="335357" y="793807"/>
                    </a:lnTo>
                    <a:lnTo>
                      <a:pt x="364349" y="765441"/>
                    </a:lnTo>
                    <a:lnTo>
                      <a:pt x="390663" y="730410"/>
                    </a:lnTo>
                    <a:lnTo>
                      <a:pt x="413932" y="689358"/>
                    </a:lnTo>
                    <a:lnTo>
                      <a:pt x="433790" y="642928"/>
                    </a:lnTo>
                    <a:lnTo>
                      <a:pt x="449873" y="591765"/>
                    </a:lnTo>
                    <a:lnTo>
                      <a:pt x="461813" y="536511"/>
                    </a:lnTo>
                    <a:lnTo>
                      <a:pt x="469246" y="477810"/>
                    </a:lnTo>
                    <a:lnTo>
                      <a:pt x="471804" y="416306"/>
                    </a:lnTo>
                    <a:lnTo>
                      <a:pt x="469246" y="354769"/>
                    </a:lnTo>
                    <a:lnTo>
                      <a:pt x="461813" y="296043"/>
                    </a:lnTo>
                    <a:lnTo>
                      <a:pt x="449873" y="240768"/>
                    </a:lnTo>
                    <a:lnTo>
                      <a:pt x="433790" y="189588"/>
                    </a:lnTo>
                    <a:lnTo>
                      <a:pt x="413932" y="143147"/>
                    </a:lnTo>
                    <a:lnTo>
                      <a:pt x="390663" y="102086"/>
                    </a:lnTo>
                    <a:lnTo>
                      <a:pt x="364349" y="67049"/>
                    </a:lnTo>
                    <a:lnTo>
                      <a:pt x="335357" y="38679"/>
                    </a:lnTo>
                    <a:lnTo>
                      <a:pt x="270799" y="4512"/>
                    </a:lnTo>
                    <a:lnTo>
                      <a:pt x="235965" y="0"/>
                    </a:lnTo>
                    <a:close/>
                  </a:path>
                </a:pathLst>
              </a:custGeom>
              <a:ln w="25400">
                <a:solidFill>
                  <a:srgbClr val="F7954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4176394" y="4394199"/>
                <a:ext cx="557530" cy="832485"/>
              </a:xfrm>
              <a:custGeom>
                <a:avLst/>
                <a:gdLst/>
                <a:ahLst/>
                <a:cxnLst/>
                <a:rect l="l" t="t" r="r" b="b"/>
                <a:pathLst>
                  <a:path w="557529" h="832485">
                    <a:moveTo>
                      <a:pt x="278764" y="0"/>
                    </a:moveTo>
                    <a:lnTo>
                      <a:pt x="204669" y="14865"/>
                    </a:lnTo>
                    <a:lnTo>
                      <a:pt x="170271" y="32704"/>
                    </a:lnTo>
                    <a:lnTo>
                      <a:pt x="138081" y="56820"/>
                    </a:lnTo>
                    <a:lnTo>
                      <a:pt x="108434" y="86719"/>
                    </a:lnTo>
                    <a:lnTo>
                      <a:pt x="81661" y="121904"/>
                    </a:lnTo>
                    <a:lnTo>
                      <a:pt x="58094" y="161880"/>
                    </a:lnTo>
                    <a:lnTo>
                      <a:pt x="38067" y="206153"/>
                    </a:lnTo>
                    <a:lnTo>
                      <a:pt x="21911" y="254228"/>
                    </a:lnTo>
                    <a:lnTo>
                      <a:pt x="9960" y="305608"/>
                    </a:lnTo>
                    <a:lnTo>
                      <a:pt x="2545" y="359799"/>
                    </a:lnTo>
                    <a:lnTo>
                      <a:pt x="0" y="416306"/>
                    </a:lnTo>
                    <a:lnTo>
                      <a:pt x="2545" y="472783"/>
                    </a:lnTo>
                    <a:lnTo>
                      <a:pt x="9960" y="526950"/>
                    </a:lnTo>
                    <a:lnTo>
                      <a:pt x="21911" y="578310"/>
                    </a:lnTo>
                    <a:lnTo>
                      <a:pt x="38067" y="626368"/>
                    </a:lnTo>
                    <a:lnTo>
                      <a:pt x="58094" y="670629"/>
                    </a:lnTo>
                    <a:lnTo>
                      <a:pt x="81661" y="710596"/>
                    </a:lnTo>
                    <a:lnTo>
                      <a:pt x="108434" y="745775"/>
                    </a:lnTo>
                    <a:lnTo>
                      <a:pt x="138081" y="775668"/>
                    </a:lnTo>
                    <a:lnTo>
                      <a:pt x="170271" y="799782"/>
                    </a:lnTo>
                    <a:lnTo>
                      <a:pt x="204669" y="817620"/>
                    </a:lnTo>
                    <a:lnTo>
                      <a:pt x="278764" y="832485"/>
                    </a:lnTo>
                    <a:lnTo>
                      <a:pt x="316584" y="828686"/>
                    </a:lnTo>
                    <a:lnTo>
                      <a:pt x="387258" y="799782"/>
                    </a:lnTo>
                    <a:lnTo>
                      <a:pt x="419448" y="775668"/>
                    </a:lnTo>
                    <a:lnTo>
                      <a:pt x="449095" y="745775"/>
                    </a:lnTo>
                    <a:lnTo>
                      <a:pt x="475868" y="710596"/>
                    </a:lnTo>
                    <a:lnTo>
                      <a:pt x="499435" y="670629"/>
                    </a:lnTo>
                    <a:lnTo>
                      <a:pt x="519462" y="626368"/>
                    </a:lnTo>
                    <a:lnTo>
                      <a:pt x="535618" y="578310"/>
                    </a:lnTo>
                    <a:lnTo>
                      <a:pt x="547569" y="526950"/>
                    </a:lnTo>
                    <a:lnTo>
                      <a:pt x="554984" y="472783"/>
                    </a:lnTo>
                    <a:lnTo>
                      <a:pt x="557529" y="416306"/>
                    </a:lnTo>
                    <a:lnTo>
                      <a:pt x="554984" y="359799"/>
                    </a:lnTo>
                    <a:lnTo>
                      <a:pt x="547569" y="305608"/>
                    </a:lnTo>
                    <a:lnTo>
                      <a:pt x="535618" y="254228"/>
                    </a:lnTo>
                    <a:lnTo>
                      <a:pt x="519462" y="206153"/>
                    </a:lnTo>
                    <a:lnTo>
                      <a:pt x="499435" y="161880"/>
                    </a:lnTo>
                    <a:lnTo>
                      <a:pt x="475868" y="121904"/>
                    </a:lnTo>
                    <a:lnTo>
                      <a:pt x="449095" y="86719"/>
                    </a:lnTo>
                    <a:lnTo>
                      <a:pt x="419448" y="56820"/>
                    </a:lnTo>
                    <a:lnTo>
                      <a:pt x="387258" y="32704"/>
                    </a:lnTo>
                    <a:lnTo>
                      <a:pt x="352860" y="14865"/>
                    </a:lnTo>
                    <a:lnTo>
                      <a:pt x="278764" y="0"/>
                    </a:lnTo>
                    <a:close/>
                  </a:path>
                </a:pathLst>
              </a:custGeom>
              <a:ln w="25400">
                <a:solidFill>
                  <a:srgbClr val="00AF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3" name="object 3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895089" y="4262500"/>
                <a:ext cx="253364" cy="121412"/>
              </a:xfrm>
              <a:prstGeom prst="rect">
                <a:avLst/>
              </a:prstGeom>
            </p:spPr>
          </p:pic>
        </p:grp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24</a:t>
            </a:fld>
            <a:endParaRPr spc="-25" dirty="0"/>
          </a:p>
        </p:txBody>
      </p:sp>
      <p:sp>
        <p:nvSpPr>
          <p:cNvPr id="36" name="Rectángulo 35"/>
          <p:cNvSpPr/>
          <p:nvPr/>
        </p:nvSpPr>
        <p:spPr>
          <a:xfrm>
            <a:off x="437356" y="937093"/>
            <a:ext cx="6966964" cy="1052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lang="es-ES" sz="2800" b="1" i="1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opuestas.</a:t>
            </a: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cual,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lang="es-ES" sz="2800" b="1" i="1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b="1" i="1" spc="1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interconectadas</a:t>
            </a:r>
            <a:r>
              <a:rPr lang="es-ES" sz="2800" b="1" i="1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mantienen</a:t>
            </a:r>
            <a:r>
              <a:rPr lang="es-ES" sz="2800" b="1" i="1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sincronismo,</a:t>
            </a:r>
            <a:r>
              <a:rPr lang="es-ES" sz="2800" b="1" i="1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0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b="1" i="1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7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restaurativas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actúan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contrario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aparecen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</a:t>
            </a:r>
            <a:r>
              <a:rPr lang="es-ES"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acelerantes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frenado.</a:t>
            </a: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normal,</a:t>
            </a:r>
            <a:r>
              <a:rPr lang="es-ES"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</a:t>
            </a:r>
            <a:r>
              <a:rPr lang="es-ES"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entrada</a:t>
            </a:r>
            <a:r>
              <a:rPr lang="es-ES"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b="1" i="1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salida</a:t>
            </a:r>
            <a:r>
              <a:rPr lang="es-ES"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b="1" i="1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permaneciendo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4" algn="just">
              <a:spcBef>
                <a:spcPts val="35"/>
              </a:spcBef>
              <a:tabLst>
                <a:tab pos="292118" algn="l"/>
              </a:tabLst>
            </a:pPr>
            <a:r>
              <a:rPr lang="es-ES" sz="32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32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Sincronizante</a:t>
            </a:r>
            <a:r>
              <a:rPr lang="es-ES" sz="32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32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endParaRPr lang="es-ES" sz="32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1800" dirty="0">
              <a:latin typeface="Arial"/>
              <a:cs typeface="Arial"/>
            </a:endParaRPr>
          </a:p>
          <a:p>
            <a:pPr marL="356874" indent="-285750" algn="just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1800" dirty="0">
              <a:latin typeface="Arial"/>
              <a:cs typeface="Arial"/>
            </a:endParaRPr>
          </a:p>
          <a:p>
            <a:pPr marL="356874" indent="-285750">
              <a:spcBef>
                <a:spcPts val="35"/>
              </a:spcBef>
              <a:buFontTx/>
              <a:buChar char="-"/>
              <a:tabLst>
                <a:tab pos="292118" algn="l"/>
              </a:tabLst>
            </a:pPr>
            <a:endParaRPr lang="es-ES"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213" y="1447780"/>
            <a:ext cx="8408265" cy="7178382"/>
            <a:chOff x="-5680137" y="1823147"/>
            <a:chExt cx="5650289" cy="3891597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060953" y="1823147"/>
              <a:ext cx="5031105" cy="1438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680137" y="4390135"/>
              <a:ext cx="5128260" cy="132460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801400" y="507720"/>
            <a:ext cx="820891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algn="just">
              <a:spcBef>
                <a:spcPts val="105"/>
              </a:spcBef>
            </a:pPr>
            <a:r>
              <a:rPr sz="32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</a:t>
            </a:r>
            <a:r>
              <a:rPr sz="32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sz="32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2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sz="32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endParaRPr sz="3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054479" y="1852365"/>
            <a:ext cx="9442278" cy="6097540"/>
            <a:chOff x="1169034" y="4822189"/>
            <a:chExt cx="5399404" cy="359156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9034" y="4822189"/>
              <a:ext cx="5399404" cy="35915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067935" y="6488429"/>
              <a:ext cx="819150" cy="419100"/>
            </a:xfrm>
            <a:custGeom>
              <a:avLst/>
              <a:gdLst/>
              <a:ahLst/>
              <a:cxnLst/>
              <a:rect l="l" t="t" r="r" b="b"/>
              <a:pathLst>
                <a:path w="819150" h="419100">
                  <a:moveTo>
                    <a:pt x="409575" y="0"/>
                  </a:moveTo>
                  <a:lnTo>
                    <a:pt x="349054" y="2272"/>
                  </a:lnTo>
                  <a:lnTo>
                    <a:pt x="291289" y="8874"/>
                  </a:lnTo>
                  <a:lnTo>
                    <a:pt x="236915" y="19481"/>
                  </a:lnTo>
                  <a:lnTo>
                    <a:pt x="186563" y="33768"/>
                  </a:lnTo>
                  <a:lnTo>
                    <a:pt x="140869" y="51410"/>
                  </a:lnTo>
                  <a:lnTo>
                    <a:pt x="100466" y="72083"/>
                  </a:lnTo>
                  <a:lnTo>
                    <a:pt x="65988" y="95462"/>
                  </a:lnTo>
                  <a:lnTo>
                    <a:pt x="17342" y="149041"/>
                  </a:lnTo>
                  <a:lnTo>
                    <a:pt x="0" y="209550"/>
                  </a:lnTo>
                  <a:lnTo>
                    <a:pt x="4441" y="240508"/>
                  </a:lnTo>
                  <a:lnTo>
                    <a:pt x="38069" y="297876"/>
                  </a:lnTo>
                  <a:lnTo>
                    <a:pt x="100466" y="347016"/>
                  </a:lnTo>
                  <a:lnTo>
                    <a:pt x="140869" y="367689"/>
                  </a:lnTo>
                  <a:lnTo>
                    <a:pt x="186563" y="385331"/>
                  </a:lnTo>
                  <a:lnTo>
                    <a:pt x="236915" y="399618"/>
                  </a:lnTo>
                  <a:lnTo>
                    <a:pt x="291289" y="410225"/>
                  </a:lnTo>
                  <a:lnTo>
                    <a:pt x="349054" y="416827"/>
                  </a:lnTo>
                  <a:lnTo>
                    <a:pt x="409575" y="419100"/>
                  </a:lnTo>
                  <a:lnTo>
                    <a:pt x="470095" y="416827"/>
                  </a:lnTo>
                  <a:lnTo>
                    <a:pt x="527860" y="410225"/>
                  </a:lnTo>
                  <a:lnTo>
                    <a:pt x="582234" y="399618"/>
                  </a:lnTo>
                  <a:lnTo>
                    <a:pt x="632586" y="385331"/>
                  </a:lnTo>
                  <a:lnTo>
                    <a:pt x="678280" y="367689"/>
                  </a:lnTo>
                  <a:lnTo>
                    <a:pt x="718683" y="347016"/>
                  </a:lnTo>
                  <a:lnTo>
                    <a:pt x="753161" y="323637"/>
                  </a:lnTo>
                  <a:lnTo>
                    <a:pt x="801807" y="270058"/>
                  </a:lnTo>
                  <a:lnTo>
                    <a:pt x="819150" y="209550"/>
                  </a:lnTo>
                  <a:lnTo>
                    <a:pt x="814708" y="178591"/>
                  </a:lnTo>
                  <a:lnTo>
                    <a:pt x="781080" y="121223"/>
                  </a:lnTo>
                  <a:lnTo>
                    <a:pt x="718683" y="72083"/>
                  </a:lnTo>
                  <a:lnTo>
                    <a:pt x="678280" y="51410"/>
                  </a:lnTo>
                  <a:lnTo>
                    <a:pt x="632586" y="33768"/>
                  </a:lnTo>
                  <a:lnTo>
                    <a:pt x="582234" y="19481"/>
                  </a:lnTo>
                  <a:lnTo>
                    <a:pt x="527860" y="8874"/>
                  </a:lnTo>
                  <a:lnTo>
                    <a:pt x="470095" y="2272"/>
                  </a:lnTo>
                  <a:lnTo>
                    <a:pt x="409575" y="0"/>
                  </a:ln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39134" y="5602604"/>
              <a:ext cx="933450" cy="619125"/>
            </a:xfrm>
            <a:custGeom>
              <a:avLst/>
              <a:gdLst/>
              <a:ahLst/>
              <a:cxnLst/>
              <a:rect l="l" t="t" r="r" b="b"/>
              <a:pathLst>
                <a:path w="933450" h="619125">
                  <a:moveTo>
                    <a:pt x="466725" y="0"/>
                  </a:moveTo>
                  <a:lnTo>
                    <a:pt x="408171" y="2411"/>
                  </a:lnTo>
                  <a:lnTo>
                    <a:pt x="351790" y="9452"/>
                  </a:lnTo>
                  <a:lnTo>
                    <a:pt x="298019" y="20833"/>
                  </a:lnTo>
                  <a:lnTo>
                    <a:pt x="247295" y="36264"/>
                  </a:lnTo>
                  <a:lnTo>
                    <a:pt x="200055" y="55456"/>
                  </a:lnTo>
                  <a:lnTo>
                    <a:pt x="156736" y="78119"/>
                  </a:lnTo>
                  <a:lnTo>
                    <a:pt x="117775" y="103964"/>
                  </a:lnTo>
                  <a:lnTo>
                    <a:pt x="83609" y="132700"/>
                  </a:lnTo>
                  <a:lnTo>
                    <a:pt x="54675" y="164039"/>
                  </a:lnTo>
                  <a:lnTo>
                    <a:pt x="31410" y="197691"/>
                  </a:lnTo>
                  <a:lnTo>
                    <a:pt x="14251" y="233365"/>
                  </a:lnTo>
                  <a:lnTo>
                    <a:pt x="3635" y="270773"/>
                  </a:lnTo>
                  <a:lnTo>
                    <a:pt x="0" y="309625"/>
                  </a:lnTo>
                  <a:lnTo>
                    <a:pt x="3635" y="348450"/>
                  </a:lnTo>
                  <a:lnTo>
                    <a:pt x="14251" y="385836"/>
                  </a:lnTo>
                  <a:lnTo>
                    <a:pt x="31410" y="421491"/>
                  </a:lnTo>
                  <a:lnTo>
                    <a:pt x="54675" y="455127"/>
                  </a:lnTo>
                  <a:lnTo>
                    <a:pt x="83609" y="486453"/>
                  </a:lnTo>
                  <a:lnTo>
                    <a:pt x="117775" y="515180"/>
                  </a:lnTo>
                  <a:lnTo>
                    <a:pt x="156736" y="541018"/>
                  </a:lnTo>
                  <a:lnTo>
                    <a:pt x="200055" y="563675"/>
                  </a:lnTo>
                  <a:lnTo>
                    <a:pt x="247295" y="582864"/>
                  </a:lnTo>
                  <a:lnTo>
                    <a:pt x="298019" y="598293"/>
                  </a:lnTo>
                  <a:lnTo>
                    <a:pt x="351790" y="609673"/>
                  </a:lnTo>
                  <a:lnTo>
                    <a:pt x="408171" y="616713"/>
                  </a:lnTo>
                  <a:lnTo>
                    <a:pt x="466725" y="619125"/>
                  </a:lnTo>
                  <a:lnTo>
                    <a:pt x="525278" y="616713"/>
                  </a:lnTo>
                  <a:lnTo>
                    <a:pt x="581659" y="609673"/>
                  </a:lnTo>
                  <a:lnTo>
                    <a:pt x="635430" y="598293"/>
                  </a:lnTo>
                  <a:lnTo>
                    <a:pt x="686154" y="582864"/>
                  </a:lnTo>
                  <a:lnTo>
                    <a:pt x="733394" y="563675"/>
                  </a:lnTo>
                  <a:lnTo>
                    <a:pt x="776713" y="541018"/>
                  </a:lnTo>
                  <a:lnTo>
                    <a:pt x="815674" y="515180"/>
                  </a:lnTo>
                  <a:lnTo>
                    <a:pt x="849840" y="486453"/>
                  </a:lnTo>
                  <a:lnTo>
                    <a:pt x="878774" y="455127"/>
                  </a:lnTo>
                  <a:lnTo>
                    <a:pt x="902039" y="421491"/>
                  </a:lnTo>
                  <a:lnTo>
                    <a:pt x="919198" y="385836"/>
                  </a:lnTo>
                  <a:lnTo>
                    <a:pt x="929814" y="348450"/>
                  </a:lnTo>
                  <a:lnTo>
                    <a:pt x="933450" y="309625"/>
                  </a:lnTo>
                  <a:lnTo>
                    <a:pt x="929814" y="270773"/>
                  </a:lnTo>
                  <a:lnTo>
                    <a:pt x="919198" y="233365"/>
                  </a:lnTo>
                  <a:lnTo>
                    <a:pt x="902039" y="197691"/>
                  </a:lnTo>
                  <a:lnTo>
                    <a:pt x="878774" y="164039"/>
                  </a:lnTo>
                  <a:lnTo>
                    <a:pt x="849840" y="132700"/>
                  </a:lnTo>
                  <a:lnTo>
                    <a:pt x="815674" y="103964"/>
                  </a:lnTo>
                  <a:lnTo>
                    <a:pt x="776713" y="78119"/>
                  </a:lnTo>
                  <a:lnTo>
                    <a:pt x="733394" y="55456"/>
                  </a:lnTo>
                  <a:lnTo>
                    <a:pt x="686154" y="36264"/>
                  </a:lnTo>
                  <a:lnTo>
                    <a:pt x="635430" y="20833"/>
                  </a:lnTo>
                  <a:lnTo>
                    <a:pt x="581659" y="9452"/>
                  </a:lnTo>
                  <a:lnTo>
                    <a:pt x="525278" y="2411"/>
                  </a:lnTo>
                  <a:lnTo>
                    <a:pt x="466725" y="0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77159" y="4831079"/>
              <a:ext cx="1162050" cy="342900"/>
            </a:xfrm>
            <a:custGeom>
              <a:avLst/>
              <a:gdLst/>
              <a:ahLst/>
              <a:cxnLst/>
              <a:rect l="l" t="t" r="r" b="b"/>
              <a:pathLst>
                <a:path w="1162050" h="342900">
                  <a:moveTo>
                    <a:pt x="581025" y="0"/>
                  </a:moveTo>
                  <a:lnTo>
                    <a:pt x="513258" y="1152"/>
                  </a:lnTo>
                  <a:lnTo>
                    <a:pt x="447789" y="4525"/>
                  </a:lnTo>
                  <a:lnTo>
                    <a:pt x="385054" y="9989"/>
                  </a:lnTo>
                  <a:lnTo>
                    <a:pt x="325488" y="17417"/>
                  </a:lnTo>
                  <a:lnTo>
                    <a:pt x="269527" y="26679"/>
                  </a:lnTo>
                  <a:lnTo>
                    <a:pt x="217607" y="37649"/>
                  </a:lnTo>
                  <a:lnTo>
                    <a:pt x="170164" y="50196"/>
                  </a:lnTo>
                  <a:lnTo>
                    <a:pt x="127632" y="64194"/>
                  </a:lnTo>
                  <a:lnTo>
                    <a:pt x="90449" y="79514"/>
                  </a:lnTo>
                  <a:lnTo>
                    <a:pt x="33868" y="113606"/>
                  </a:lnTo>
                  <a:lnTo>
                    <a:pt x="3908" y="151445"/>
                  </a:lnTo>
                  <a:lnTo>
                    <a:pt x="0" y="171450"/>
                  </a:lnTo>
                  <a:lnTo>
                    <a:pt x="3908" y="191454"/>
                  </a:lnTo>
                  <a:lnTo>
                    <a:pt x="33868" y="229293"/>
                  </a:lnTo>
                  <a:lnTo>
                    <a:pt x="90449" y="263385"/>
                  </a:lnTo>
                  <a:lnTo>
                    <a:pt x="127632" y="278705"/>
                  </a:lnTo>
                  <a:lnTo>
                    <a:pt x="170164" y="292703"/>
                  </a:lnTo>
                  <a:lnTo>
                    <a:pt x="217607" y="305250"/>
                  </a:lnTo>
                  <a:lnTo>
                    <a:pt x="269527" y="316220"/>
                  </a:lnTo>
                  <a:lnTo>
                    <a:pt x="325488" y="325482"/>
                  </a:lnTo>
                  <a:lnTo>
                    <a:pt x="385054" y="332910"/>
                  </a:lnTo>
                  <a:lnTo>
                    <a:pt x="447789" y="338374"/>
                  </a:lnTo>
                  <a:lnTo>
                    <a:pt x="513258" y="341747"/>
                  </a:lnTo>
                  <a:lnTo>
                    <a:pt x="581025" y="342900"/>
                  </a:lnTo>
                  <a:lnTo>
                    <a:pt x="648791" y="341747"/>
                  </a:lnTo>
                  <a:lnTo>
                    <a:pt x="714260" y="338374"/>
                  </a:lnTo>
                  <a:lnTo>
                    <a:pt x="776995" y="332910"/>
                  </a:lnTo>
                  <a:lnTo>
                    <a:pt x="836561" y="325482"/>
                  </a:lnTo>
                  <a:lnTo>
                    <a:pt x="892522" y="316220"/>
                  </a:lnTo>
                  <a:lnTo>
                    <a:pt x="944442" y="305250"/>
                  </a:lnTo>
                  <a:lnTo>
                    <a:pt x="991885" y="292703"/>
                  </a:lnTo>
                  <a:lnTo>
                    <a:pt x="1034417" y="278705"/>
                  </a:lnTo>
                  <a:lnTo>
                    <a:pt x="1071600" y="263385"/>
                  </a:lnTo>
                  <a:lnTo>
                    <a:pt x="1128181" y="229293"/>
                  </a:lnTo>
                  <a:lnTo>
                    <a:pt x="1158141" y="191454"/>
                  </a:lnTo>
                  <a:lnTo>
                    <a:pt x="1162050" y="171450"/>
                  </a:lnTo>
                  <a:lnTo>
                    <a:pt x="1158141" y="151445"/>
                  </a:lnTo>
                  <a:lnTo>
                    <a:pt x="1128181" y="113606"/>
                  </a:lnTo>
                  <a:lnTo>
                    <a:pt x="1071600" y="79514"/>
                  </a:lnTo>
                  <a:lnTo>
                    <a:pt x="1034417" y="64194"/>
                  </a:lnTo>
                  <a:lnTo>
                    <a:pt x="991885" y="50196"/>
                  </a:lnTo>
                  <a:lnTo>
                    <a:pt x="944442" y="37649"/>
                  </a:lnTo>
                  <a:lnTo>
                    <a:pt x="892522" y="26679"/>
                  </a:lnTo>
                  <a:lnTo>
                    <a:pt x="836561" y="17417"/>
                  </a:lnTo>
                  <a:lnTo>
                    <a:pt x="776995" y="9989"/>
                  </a:lnTo>
                  <a:lnTo>
                    <a:pt x="714260" y="4525"/>
                  </a:lnTo>
                  <a:lnTo>
                    <a:pt x="648791" y="1152"/>
                  </a:lnTo>
                  <a:lnTo>
                    <a:pt x="581025" y="0"/>
                  </a:lnTo>
                  <a:close/>
                </a:path>
              </a:pathLst>
            </a:custGeom>
            <a:ln w="127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8870" y="6881240"/>
              <a:ext cx="207263" cy="10413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43959" y="6112509"/>
              <a:ext cx="319405" cy="328295"/>
            </a:xfrm>
            <a:custGeom>
              <a:avLst/>
              <a:gdLst/>
              <a:ahLst/>
              <a:cxnLst/>
              <a:rect l="l" t="t" r="r" b="b"/>
              <a:pathLst>
                <a:path w="319404" h="328295">
                  <a:moveTo>
                    <a:pt x="25780" y="247141"/>
                  </a:moveTo>
                  <a:lnTo>
                    <a:pt x="0" y="328295"/>
                  </a:lnTo>
                  <a:lnTo>
                    <a:pt x="80390" y="300100"/>
                  </a:lnTo>
                  <a:lnTo>
                    <a:pt x="67033" y="287147"/>
                  </a:lnTo>
                  <a:lnTo>
                    <a:pt x="48767" y="287147"/>
                  </a:lnTo>
                  <a:lnTo>
                    <a:pt x="39624" y="278257"/>
                  </a:lnTo>
                  <a:lnTo>
                    <a:pt x="48469" y="269144"/>
                  </a:lnTo>
                  <a:lnTo>
                    <a:pt x="25780" y="247141"/>
                  </a:lnTo>
                  <a:close/>
                </a:path>
                <a:path w="319404" h="328295">
                  <a:moveTo>
                    <a:pt x="48469" y="269144"/>
                  </a:moveTo>
                  <a:lnTo>
                    <a:pt x="39624" y="278257"/>
                  </a:lnTo>
                  <a:lnTo>
                    <a:pt x="48767" y="287147"/>
                  </a:lnTo>
                  <a:lnTo>
                    <a:pt x="57625" y="278023"/>
                  </a:lnTo>
                  <a:lnTo>
                    <a:pt x="48469" y="269144"/>
                  </a:lnTo>
                  <a:close/>
                </a:path>
                <a:path w="319404" h="328295">
                  <a:moveTo>
                    <a:pt x="57625" y="278023"/>
                  </a:moveTo>
                  <a:lnTo>
                    <a:pt x="48767" y="287147"/>
                  </a:lnTo>
                  <a:lnTo>
                    <a:pt x="67033" y="287147"/>
                  </a:lnTo>
                  <a:lnTo>
                    <a:pt x="57625" y="278023"/>
                  </a:lnTo>
                  <a:close/>
                </a:path>
                <a:path w="319404" h="328295">
                  <a:moveTo>
                    <a:pt x="309752" y="0"/>
                  </a:moveTo>
                  <a:lnTo>
                    <a:pt x="48469" y="269144"/>
                  </a:lnTo>
                  <a:lnTo>
                    <a:pt x="57625" y="278023"/>
                  </a:lnTo>
                  <a:lnTo>
                    <a:pt x="318897" y="8889"/>
                  </a:lnTo>
                  <a:lnTo>
                    <a:pt x="309752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98495" y="5052440"/>
              <a:ext cx="207645" cy="312420"/>
            </a:xfrm>
            <a:custGeom>
              <a:avLst/>
              <a:gdLst/>
              <a:ahLst/>
              <a:cxnLst/>
              <a:rect l="l" t="t" r="r" b="b"/>
              <a:pathLst>
                <a:path w="207644" h="312420">
                  <a:moveTo>
                    <a:pt x="160186" y="251818"/>
                  </a:moveTo>
                  <a:lnTo>
                    <a:pt x="133604" y="269239"/>
                  </a:lnTo>
                  <a:lnTo>
                    <a:pt x="207264" y="312038"/>
                  </a:lnTo>
                  <a:lnTo>
                    <a:pt x="201894" y="266191"/>
                  </a:lnTo>
                  <a:lnTo>
                    <a:pt x="172974" y="266191"/>
                  </a:lnTo>
                  <a:lnTo>
                    <a:pt x="169037" y="265302"/>
                  </a:lnTo>
                  <a:lnTo>
                    <a:pt x="160186" y="251818"/>
                  </a:lnTo>
                  <a:close/>
                </a:path>
                <a:path w="207644" h="312420">
                  <a:moveTo>
                    <a:pt x="170716" y="244917"/>
                  </a:moveTo>
                  <a:lnTo>
                    <a:pt x="160186" y="251818"/>
                  </a:lnTo>
                  <a:lnTo>
                    <a:pt x="169037" y="265302"/>
                  </a:lnTo>
                  <a:lnTo>
                    <a:pt x="172974" y="266191"/>
                  </a:lnTo>
                  <a:lnTo>
                    <a:pt x="178816" y="262381"/>
                  </a:lnTo>
                  <a:lnTo>
                    <a:pt x="179705" y="258444"/>
                  </a:lnTo>
                  <a:lnTo>
                    <a:pt x="177673" y="255523"/>
                  </a:lnTo>
                  <a:lnTo>
                    <a:pt x="170716" y="244917"/>
                  </a:lnTo>
                  <a:close/>
                </a:path>
                <a:path w="207644" h="312420">
                  <a:moveTo>
                    <a:pt x="197358" y="227456"/>
                  </a:moveTo>
                  <a:lnTo>
                    <a:pt x="170716" y="244917"/>
                  </a:lnTo>
                  <a:lnTo>
                    <a:pt x="177673" y="255523"/>
                  </a:lnTo>
                  <a:lnTo>
                    <a:pt x="179705" y="258444"/>
                  </a:lnTo>
                  <a:lnTo>
                    <a:pt x="178816" y="262381"/>
                  </a:lnTo>
                  <a:lnTo>
                    <a:pt x="172974" y="266191"/>
                  </a:lnTo>
                  <a:lnTo>
                    <a:pt x="201894" y="266191"/>
                  </a:lnTo>
                  <a:lnTo>
                    <a:pt x="197358" y="227456"/>
                  </a:lnTo>
                  <a:close/>
                </a:path>
                <a:path w="207644" h="312420">
                  <a:moveTo>
                    <a:pt x="6731" y="0"/>
                  </a:moveTo>
                  <a:lnTo>
                    <a:pt x="3810" y="1904"/>
                  </a:lnTo>
                  <a:lnTo>
                    <a:pt x="762" y="3809"/>
                  </a:lnTo>
                  <a:lnTo>
                    <a:pt x="0" y="7746"/>
                  </a:lnTo>
                  <a:lnTo>
                    <a:pt x="160186" y="251818"/>
                  </a:lnTo>
                  <a:lnTo>
                    <a:pt x="170716" y="244917"/>
                  </a:lnTo>
                  <a:lnTo>
                    <a:pt x="12573" y="3809"/>
                  </a:lnTo>
                  <a:lnTo>
                    <a:pt x="10668" y="762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188182" y="8361483"/>
            <a:ext cx="12801599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algn="just"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65"/>
              </a:spcBef>
            </a:pPr>
            <a:r>
              <a:rPr sz="2800" b="1" dirty="0">
                <a:solidFill>
                  <a:srgbClr val="006F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2:</a:t>
            </a:r>
            <a:r>
              <a:rPr sz="2800" b="1" spc="15" dirty="0">
                <a:solidFill>
                  <a:srgbClr val="006F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1" marR="5080" algn="just">
              <a:spcBef>
                <a:spcPts val="65"/>
              </a:spcBef>
            </a:pPr>
            <a:r>
              <a:rPr sz="2800" b="1" dirty="0" err="1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b="1" spc="-5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3:</a:t>
            </a:r>
            <a:r>
              <a:rPr sz="2800" b="1" spc="5" dirty="0">
                <a:solidFill>
                  <a:srgbClr val="00AF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Inestabilidad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26093992" y="9770694"/>
            <a:ext cx="141858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>
              <a:lnSpc>
                <a:spcPts val="1045"/>
              </a:lnSpc>
            </a:pPr>
            <a:r>
              <a:rPr dirty="0"/>
              <a:t>Página</a:t>
            </a:r>
            <a:r>
              <a:rPr spc="-15" dirty="0"/>
              <a:t> </a:t>
            </a:r>
            <a:fld id="{81D60167-4931-47E6-BA6A-407CBD079E47}" type="slidenum">
              <a:rPr spc="-25" dirty="0"/>
              <a:pPr marL="12701">
                <a:lnSpc>
                  <a:spcPts val="1045"/>
                </a:lnSpc>
              </a:pPr>
              <a:t>25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</TotalTime>
  <Words>4226</Words>
  <Application>Microsoft Office PowerPoint</Application>
  <PresentationFormat>Personalizado</PresentationFormat>
  <Paragraphs>287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Calibri</vt:lpstr>
      <vt:lpstr>Microsoft Sans Serif</vt:lpstr>
      <vt:lpstr>Symbol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Nacional de San Juan</dc:title>
  <dc:creator>usuario</dc:creator>
  <cp:lastModifiedBy>User</cp:lastModifiedBy>
  <cp:revision>51</cp:revision>
  <dcterms:created xsi:type="dcterms:W3CDTF">2024-01-01T22:41:02Z</dcterms:created>
  <dcterms:modified xsi:type="dcterms:W3CDTF">2024-06-27T17:50:58Z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2020-07-10T00:00:00Z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2024-01-01T00:00:00Z</vt:filetime>
  </property>
  <property fmtid="{D5CDD505-2E9C-101B-9397-08002B2CF9AE}" pid="5" name="Producer">
    <vt:lpwstr>Microsoft® Word 2010</vt:lpwstr>
  </property>
</Properties>
</file>